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2"/>
  </p:notesMasterIdLst>
  <p:sldIdLst>
    <p:sldId id="256" r:id="rId2"/>
    <p:sldId id="584" r:id="rId3"/>
    <p:sldId id="580" r:id="rId4"/>
    <p:sldId id="448" r:id="rId5"/>
    <p:sldId id="635" r:id="rId6"/>
    <p:sldId id="585" r:id="rId7"/>
    <p:sldId id="581" r:id="rId8"/>
    <p:sldId id="390" r:id="rId9"/>
    <p:sldId id="582" r:id="rId10"/>
    <p:sldId id="588" r:id="rId11"/>
    <p:sldId id="587" r:id="rId12"/>
    <p:sldId id="272" r:id="rId13"/>
    <p:sldId id="373" r:id="rId14"/>
    <p:sldId id="374" r:id="rId15"/>
    <p:sldId id="589" r:id="rId16"/>
    <p:sldId id="360" r:id="rId17"/>
    <p:sldId id="689" r:id="rId18"/>
    <p:sldId id="690" r:id="rId19"/>
    <p:sldId id="678" r:id="rId20"/>
    <p:sldId id="452" r:id="rId21"/>
    <p:sldId id="453" r:id="rId22"/>
    <p:sldId id="634" r:id="rId23"/>
    <p:sldId id="586" r:id="rId24"/>
    <p:sldId id="273" r:id="rId25"/>
    <p:sldId id="278" r:id="rId26"/>
    <p:sldId id="679" r:id="rId27"/>
    <p:sldId id="284" r:id="rId28"/>
    <p:sldId id="283" r:id="rId29"/>
    <p:sldId id="615" r:id="rId30"/>
    <p:sldId id="620" r:id="rId31"/>
    <p:sldId id="591" r:id="rId32"/>
    <p:sldId id="617" r:id="rId33"/>
    <p:sldId id="619" r:id="rId34"/>
    <p:sldId id="641" r:id="rId35"/>
    <p:sldId id="606" r:id="rId36"/>
    <p:sldId id="285" r:id="rId37"/>
    <p:sldId id="286" r:id="rId38"/>
    <p:sldId id="625" r:id="rId39"/>
    <p:sldId id="626" r:id="rId40"/>
    <p:sldId id="629" r:id="rId41"/>
    <p:sldId id="628" r:id="rId42"/>
    <p:sldId id="631" r:id="rId43"/>
    <p:sldId id="318" r:id="rId44"/>
    <p:sldId id="613" r:id="rId45"/>
    <p:sldId id="621" r:id="rId46"/>
    <p:sldId id="319" r:id="rId47"/>
    <p:sldId id="630" r:id="rId48"/>
    <p:sldId id="611" r:id="rId49"/>
    <p:sldId id="632" r:id="rId50"/>
    <p:sldId id="633" r:id="rId51"/>
    <p:sldId id="683" r:id="rId52"/>
    <p:sldId id="636" r:id="rId53"/>
    <p:sldId id="639" r:id="rId54"/>
    <p:sldId id="640" r:id="rId55"/>
    <p:sldId id="344" r:id="rId56"/>
    <p:sldId id="343" r:id="rId57"/>
    <p:sldId id="295" r:id="rId58"/>
    <p:sldId id="316" r:id="rId59"/>
    <p:sldId id="306" r:id="rId60"/>
    <p:sldId id="307" r:id="rId61"/>
    <p:sldId id="311" r:id="rId62"/>
    <p:sldId id="309" r:id="rId63"/>
    <p:sldId id="300" r:id="rId64"/>
    <p:sldId id="317" r:id="rId65"/>
    <p:sldId id="320" r:id="rId66"/>
    <p:sldId id="321" r:id="rId67"/>
    <p:sldId id="674" r:id="rId68"/>
    <p:sldId id="322" r:id="rId69"/>
    <p:sldId id="323" r:id="rId70"/>
    <p:sldId id="324" r:id="rId71"/>
    <p:sldId id="672" r:id="rId72"/>
    <p:sldId id="645" r:id="rId73"/>
    <p:sldId id="326" r:id="rId74"/>
    <p:sldId id="327" r:id="rId75"/>
    <p:sldId id="328" r:id="rId76"/>
    <p:sldId id="362" r:id="rId77"/>
    <p:sldId id="389" r:id="rId78"/>
    <p:sldId id="330" r:id="rId79"/>
    <p:sldId id="673" r:id="rId80"/>
    <p:sldId id="331" r:id="rId81"/>
    <p:sldId id="650" r:id="rId82"/>
    <p:sldId id="325" r:id="rId83"/>
    <p:sldId id="332" r:id="rId84"/>
    <p:sldId id="648" r:id="rId85"/>
    <p:sldId id="333" r:id="rId86"/>
    <p:sldId id="335" r:id="rId87"/>
    <p:sldId id="336" r:id="rId88"/>
    <p:sldId id="675" r:id="rId89"/>
    <p:sldId id="338" r:id="rId90"/>
    <p:sldId id="339" r:id="rId91"/>
    <p:sldId id="340" r:id="rId92"/>
    <p:sldId id="341" r:id="rId93"/>
    <p:sldId id="345" r:id="rId94"/>
    <p:sldId id="346" r:id="rId95"/>
    <p:sldId id="349" r:id="rId96"/>
    <p:sldId id="350" r:id="rId97"/>
    <p:sldId id="676" r:id="rId98"/>
    <p:sldId id="684" r:id="rId99"/>
    <p:sldId id="351" r:id="rId100"/>
    <p:sldId id="680" r:id="rId101"/>
    <p:sldId id="354" r:id="rId102"/>
    <p:sldId id="355" r:id="rId103"/>
    <p:sldId id="365" r:id="rId104"/>
    <p:sldId id="681" r:id="rId105"/>
    <p:sldId id="366" r:id="rId106"/>
    <p:sldId id="367" r:id="rId107"/>
    <p:sldId id="368" r:id="rId108"/>
    <p:sldId id="369" r:id="rId109"/>
    <p:sldId id="677" r:id="rId110"/>
    <p:sldId id="370" r:id="rId111"/>
    <p:sldId id="371" r:id="rId112"/>
    <p:sldId id="363" r:id="rId113"/>
    <p:sldId id="687" r:id="rId114"/>
    <p:sldId id="377" r:id="rId115"/>
    <p:sldId id="391" r:id="rId116"/>
    <p:sldId id="379" r:id="rId117"/>
    <p:sldId id="380" r:id="rId118"/>
    <p:sldId id="381" r:id="rId119"/>
    <p:sldId id="382" r:id="rId120"/>
    <p:sldId id="385" r:id="rId121"/>
    <p:sldId id="384" r:id="rId122"/>
    <p:sldId id="386" r:id="rId123"/>
    <p:sldId id="387" r:id="rId124"/>
    <p:sldId id="388" r:id="rId125"/>
    <p:sldId id="392" r:id="rId126"/>
    <p:sldId id="685" r:id="rId127"/>
    <p:sldId id="393" r:id="rId128"/>
    <p:sldId id="397" r:id="rId129"/>
    <p:sldId id="395" r:id="rId130"/>
    <p:sldId id="396" r:id="rId131"/>
    <p:sldId id="398" r:id="rId132"/>
    <p:sldId id="394" r:id="rId133"/>
    <p:sldId id="399" r:id="rId134"/>
    <p:sldId id="400" r:id="rId135"/>
    <p:sldId id="401" r:id="rId136"/>
    <p:sldId id="402" r:id="rId137"/>
    <p:sldId id="403" r:id="rId138"/>
    <p:sldId id="405" r:id="rId139"/>
    <p:sldId id="404" r:id="rId140"/>
    <p:sldId id="406" r:id="rId141"/>
    <p:sldId id="686" r:id="rId142"/>
    <p:sldId id="439" r:id="rId143"/>
    <p:sldId id="697" r:id="rId144"/>
    <p:sldId id="443" r:id="rId145"/>
    <p:sldId id="454" r:id="rId146"/>
    <p:sldId id="501" r:id="rId147"/>
    <p:sldId id="432" r:id="rId148"/>
    <p:sldId id="433" r:id="rId149"/>
    <p:sldId id="434" r:id="rId150"/>
    <p:sldId id="435" r:id="rId151"/>
    <p:sldId id="436" r:id="rId152"/>
    <p:sldId id="691" r:id="rId153"/>
    <p:sldId id="440" r:id="rId154"/>
    <p:sldId id="441" r:id="rId155"/>
    <p:sldId id="442" r:id="rId156"/>
    <p:sldId id="412" r:id="rId157"/>
    <p:sldId id="692" r:id="rId158"/>
    <p:sldId id="413" r:id="rId159"/>
    <p:sldId id="502" r:id="rId160"/>
    <p:sldId id="414" r:id="rId161"/>
    <p:sldId id="415" r:id="rId162"/>
    <p:sldId id="416" r:id="rId163"/>
    <p:sldId id="417" r:id="rId164"/>
    <p:sldId id="418" r:id="rId165"/>
    <p:sldId id="419" r:id="rId166"/>
    <p:sldId id="694" r:id="rId167"/>
    <p:sldId id="695" r:id="rId168"/>
    <p:sldId id="693" r:id="rId169"/>
    <p:sldId id="698" r:id="rId170"/>
    <p:sldId id="519" r:id="rId171"/>
    <p:sldId id="518" r:id="rId172"/>
    <p:sldId id="520" r:id="rId173"/>
    <p:sldId id="521" r:id="rId174"/>
    <p:sldId id="522" r:id="rId175"/>
    <p:sldId id="457" r:id="rId176"/>
    <p:sldId id="699" r:id="rId177"/>
    <p:sldId id="700" r:id="rId178"/>
    <p:sldId id="702" r:id="rId179"/>
    <p:sldId id="701" r:id="rId180"/>
    <p:sldId id="703" r:id="rId181"/>
    <p:sldId id="704" r:id="rId182"/>
    <p:sldId id="705" r:id="rId183"/>
    <p:sldId id="706" r:id="rId184"/>
    <p:sldId id="707" r:id="rId185"/>
    <p:sldId id="709" r:id="rId186"/>
    <p:sldId id="511" r:id="rId187"/>
    <p:sldId id="711" r:id="rId188"/>
    <p:sldId id="712" r:id="rId189"/>
    <p:sldId id="710" r:id="rId190"/>
    <p:sldId id="461" r:id="rId191"/>
    <p:sldId id="462" r:id="rId192"/>
    <p:sldId id="464" r:id="rId193"/>
    <p:sldId id="517" r:id="rId194"/>
    <p:sldId id="466" r:id="rId195"/>
    <p:sldId id="467" r:id="rId196"/>
    <p:sldId id="468" r:id="rId197"/>
    <p:sldId id="469" r:id="rId198"/>
    <p:sldId id="516" r:id="rId199"/>
    <p:sldId id="713" r:id="rId200"/>
    <p:sldId id="714" r:id="rId201"/>
    <p:sldId id="715" r:id="rId202"/>
    <p:sldId id="716" r:id="rId203"/>
    <p:sldId id="717" r:id="rId204"/>
    <p:sldId id="718" r:id="rId205"/>
    <p:sldId id="719" r:id="rId206"/>
    <p:sldId id="720" r:id="rId207"/>
    <p:sldId id="721" r:id="rId208"/>
    <p:sldId id="722" r:id="rId209"/>
    <p:sldId id="727" r:id="rId210"/>
    <p:sldId id="723" r:id="rId211"/>
    <p:sldId id="728" r:id="rId212"/>
    <p:sldId id="729" r:id="rId213"/>
    <p:sldId id="724" r:id="rId214"/>
    <p:sldId id="725" r:id="rId215"/>
    <p:sldId id="726" r:id="rId216"/>
    <p:sldId id="730" r:id="rId217"/>
    <p:sldId id="444" r:id="rId218"/>
    <p:sldId id="544" r:id="rId219"/>
    <p:sldId id="546" r:id="rId220"/>
    <p:sldId id="560" r:id="rId221"/>
    <p:sldId id="534" r:id="rId222"/>
    <p:sldId id="537" r:id="rId223"/>
    <p:sldId id="545" r:id="rId224"/>
    <p:sldId id="540" r:id="rId225"/>
    <p:sldId id="541" r:id="rId226"/>
    <p:sldId id="542" r:id="rId227"/>
    <p:sldId id="547" r:id="rId228"/>
    <p:sldId id="543" r:id="rId229"/>
    <p:sldId id="548" r:id="rId230"/>
    <p:sldId id="549" r:id="rId231"/>
    <p:sldId id="551" r:id="rId232"/>
    <p:sldId id="565" r:id="rId233"/>
    <p:sldId id="561" r:id="rId234"/>
    <p:sldId id="559" r:id="rId235"/>
    <p:sldId id="579" r:id="rId236"/>
    <p:sldId id="550" r:id="rId237"/>
    <p:sldId id="564" r:id="rId238"/>
    <p:sldId id="562" r:id="rId239"/>
    <p:sldId id="563" r:id="rId240"/>
    <p:sldId id="567" r:id="rId241"/>
    <p:sldId id="576" r:id="rId242"/>
    <p:sldId id="569" r:id="rId243"/>
    <p:sldId id="574" r:id="rId244"/>
    <p:sldId id="570" r:id="rId245"/>
    <p:sldId id="571" r:id="rId246"/>
    <p:sldId id="577" r:id="rId247"/>
    <p:sldId id="578" r:id="rId248"/>
    <p:sldId id="572" r:id="rId249"/>
    <p:sldId id="573" r:id="rId250"/>
    <p:sldId id="646" r:id="rId251"/>
    <p:sldId id="618" r:id="rId252"/>
    <p:sldId id="430" r:id="rId253"/>
    <p:sldId id="616" r:id="rId254"/>
    <p:sldId id="274" r:id="rId255"/>
    <p:sldId id="590" r:id="rId256"/>
    <p:sldId id="603" r:id="rId257"/>
    <p:sldId id="623" r:id="rId258"/>
    <p:sldId id="622" r:id="rId259"/>
    <p:sldId id="627" r:id="rId260"/>
    <p:sldId id="608" r:id="rId261"/>
    <p:sldId id="596" r:id="rId262"/>
    <p:sldId id="592" r:id="rId263"/>
    <p:sldId id="593" r:id="rId264"/>
    <p:sldId id="594" r:id="rId265"/>
    <p:sldId id="597" r:id="rId266"/>
    <p:sldId id="595" r:id="rId267"/>
    <p:sldId id="598" r:id="rId268"/>
    <p:sldId id="682" r:id="rId269"/>
    <p:sldId id="599" r:id="rId270"/>
    <p:sldId id="602" r:id="rId271"/>
    <p:sldId id="600" r:id="rId272"/>
    <p:sldId id="601" r:id="rId273"/>
    <p:sldId id="604" r:id="rId274"/>
    <p:sldId id="607" r:id="rId275"/>
    <p:sldId id="624" r:id="rId276"/>
    <p:sldId id="643" r:id="rId277"/>
    <p:sldId id="642" r:id="rId278"/>
    <p:sldId id="649" r:id="rId279"/>
    <p:sldId id="644" r:id="rId280"/>
    <p:sldId id="647" r:id="rId281"/>
    <p:sldId id="423" r:id="rId282"/>
    <p:sldId id="424" r:id="rId283"/>
    <p:sldId id="408" r:id="rId284"/>
    <p:sldId id="411" r:id="rId285"/>
    <p:sldId id="410" r:id="rId286"/>
    <p:sldId id="688" r:id="rId287"/>
    <p:sldId id="568" r:id="rId288"/>
    <p:sldId id="428" r:id="rId289"/>
    <p:sldId id="638" r:id="rId290"/>
    <p:sldId id="259" r:id="rId29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82" d="100"/>
          <a:sy n="82" d="100"/>
        </p:scale>
        <p:origin x="508" y="5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commentAuthors" Target="commentAuthor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microsoft.com/office/2016/11/relationships/changesInfo" Target="changesInfos/changesInfo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14T20:19:42.344" v="36949" actId="404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6-09T02:37:53.899" v="3648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6-09T02:37:53.899" v="36483"/>
          <ac:spMkLst>
            <pc:docMk/>
            <pc:sldMk cId="929640111" sldId="5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modSp add">
        <pc:chgData name="sun above" userId="af778d66278731e4" providerId="LiveId" clId="{552B5A4A-72AE-459A-85B2-74401FBF69C3}" dt="2019-06-09T02:37:23.494" v="36418" actId="20577"/>
        <pc:sldMkLst>
          <pc:docMk/>
          <pc:sldMk cId="2846278904" sldId="710"/>
        </pc:sldMkLst>
        <pc:spChg chg="mod">
          <ac:chgData name="sun above" userId="af778d66278731e4" providerId="LiveId" clId="{552B5A4A-72AE-459A-85B2-74401FBF69C3}" dt="2019-06-09T02:37:23.494" v="36418" actId="20577"/>
          <ac:spMkLst>
            <pc:docMk/>
            <pc:sldMk cId="2846278904" sldId="710"/>
            <ac:spMk id="2" creationId="{00000000-0000-0000-0000-000000000000}"/>
          </ac:spMkLst>
        </pc:spChg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Chg chg="modSp add">
        <pc:chgData name="sun above" userId="af778d66278731e4" providerId="LiveId" clId="{552B5A4A-72AE-459A-85B2-74401FBF69C3}" dt="2019-06-09T02:32:35.740" v="36295" actId="20577"/>
        <pc:sldMkLst>
          <pc:docMk/>
          <pc:sldMk cId="3150623330" sldId="713"/>
        </pc:sldMkLst>
        <pc:spChg chg="mod">
          <ac:chgData name="sun above" userId="af778d66278731e4" providerId="LiveId" clId="{552B5A4A-72AE-459A-85B2-74401FBF69C3}" dt="2019-06-09T02:32:35.740" v="36295" actId="20577"/>
          <ac:spMkLst>
            <pc:docMk/>
            <pc:sldMk cId="3150623330" sldId="713"/>
            <ac:spMk id="4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6-09T02:32:59.054" v="36300"/>
        <pc:sldMkLst>
          <pc:docMk/>
          <pc:sldMk cId="4120225920" sldId="714"/>
        </pc:sldMkLst>
        <pc:spChg chg="mod">
          <ac:chgData name="sun above" userId="af778d66278731e4" providerId="LiveId" clId="{552B5A4A-72AE-459A-85B2-74401FBF69C3}" dt="2019-06-09T02:32:40.882" v="36298" actId="20577"/>
          <ac:spMkLst>
            <pc:docMk/>
            <pc:sldMk cId="4120225920" sldId="7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6-09T02:32:59.054" v="36300"/>
          <ac:spMkLst>
            <pc:docMk/>
            <pc:sldMk cId="4120225920" sldId="714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2222585276" sldId="715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3459856308" sldId="716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598820488" sldId="717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2028714823" sldId="718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3045946461" sldId="719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3178729453" sldId="720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3674781714" sldId="721"/>
        </pc:sldMkLst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886488796" sldId="722"/>
        </pc:sldMkLst>
      </pc:sldChg>
      <pc:sldChg chg="modSp add">
        <pc:chgData name="sun above" userId="af778d66278731e4" providerId="LiveId" clId="{552B5A4A-72AE-459A-85B2-74401FBF69C3}" dt="2019-06-09T02:35:31.412" v="36387" actId="27636"/>
        <pc:sldMkLst>
          <pc:docMk/>
          <pc:sldMk cId="1116817628" sldId="723"/>
        </pc:sldMkLst>
        <pc:spChg chg="mod">
          <ac:chgData name="sun above" userId="af778d66278731e4" providerId="LiveId" clId="{552B5A4A-72AE-459A-85B2-74401FBF69C3}" dt="2019-06-09T02:34:07.842" v="36340"/>
          <ac:spMkLst>
            <pc:docMk/>
            <pc:sldMk cId="1116817628" sldId="7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6-09T02:35:31.412" v="36387" actId="27636"/>
          <ac:spMkLst>
            <pc:docMk/>
            <pc:sldMk cId="1116817628" sldId="723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4030312600" sldId="724"/>
        </pc:sldMkLst>
      </pc:sldChg>
      <pc:sldChg chg="modSp add">
        <pc:chgData name="sun above" userId="af778d66278731e4" providerId="LiveId" clId="{552B5A4A-72AE-459A-85B2-74401FBF69C3}" dt="2019-06-14T20:18:45.502" v="36934" actId="20577"/>
        <pc:sldMkLst>
          <pc:docMk/>
          <pc:sldMk cId="1814225367" sldId="725"/>
        </pc:sldMkLst>
        <pc:spChg chg="mod">
          <ac:chgData name="sun above" userId="af778d66278731e4" providerId="LiveId" clId="{552B5A4A-72AE-459A-85B2-74401FBF69C3}" dt="2019-06-14T20:18:40.546" v="36932" actId="20577"/>
          <ac:spMkLst>
            <pc:docMk/>
            <pc:sldMk cId="1814225367" sldId="7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6-14T20:18:45.502" v="36934" actId="20577"/>
          <ac:spMkLst>
            <pc:docMk/>
            <pc:sldMk cId="1814225367" sldId="725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6-09T02:31:25" v="36274"/>
        <pc:sldMkLst>
          <pc:docMk/>
          <pc:sldMk cId="2946282489" sldId="726"/>
        </pc:sldMkLst>
      </pc:sldChg>
      <pc:sldChg chg="modSp add ord">
        <pc:chgData name="sun above" userId="af778d66278731e4" providerId="LiveId" clId="{552B5A4A-72AE-459A-85B2-74401FBF69C3}" dt="2019-06-09T02:33:51.596" v="36326"/>
        <pc:sldMkLst>
          <pc:docMk/>
          <pc:sldMk cId="2290051528" sldId="727"/>
        </pc:sldMkLst>
        <pc:spChg chg="mod">
          <ac:chgData name="sun above" userId="af778d66278731e4" providerId="LiveId" clId="{552B5A4A-72AE-459A-85B2-74401FBF69C3}" dt="2019-06-09T02:33:36.810" v="36324" actId="20577"/>
          <ac:spMkLst>
            <pc:docMk/>
            <pc:sldMk cId="2290051528" sldId="727"/>
            <ac:spMk id="2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6-09T02:41:19.137" v="36884"/>
        <pc:sldMkLst>
          <pc:docMk/>
          <pc:sldMk cId="758793135" sldId="728"/>
        </pc:sldMkLst>
        <pc:spChg chg="mod">
          <ac:chgData name="sun above" userId="af778d66278731e4" providerId="LiveId" clId="{552B5A4A-72AE-459A-85B2-74401FBF69C3}" dt="2019-06-09T02:38:36.799" v="36523"/>
          <ac:spMkLst>
            <pc:docMk/>
            <pc:sldMk cId="758793135" sldId="7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6-09T02:41:19.137" v="36884"/>
          <ac:spMkLst>
            <pc:docMk/>
            <pc:sldMk cId="758793135" sldId="728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6-14T20:18:30.941" v="36928" actId="20577"/>
        <pc:sldMkLst>
          <pc:docMk/>
          <pc:sldMk cId="2225579028" sldId="729"/>
        </pc:sldMkLst>
        <pc:spChg chg="mod">
          <ac:chgData name="sun above" userId="af778d66278731e4" providerId="LiveId" clId="{552B5A4A-72AE-459A-85B2-74401FBF69C3}" dt="2019-06-14T20:18:02.236" v="36918" actId="20577"/>
          <ac:spMkLst>
            <pc:docMk/>
            <pc:sldMk cId="2225579028" sldId="72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6-14T20:18:30.941" v="36928" actId="20577"/>
          <ac:spMkLst>
            <pc:docMk/>
            <pc:sldMk cId="2225579028" sldId="729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6-14T20:19:42.344" v="36949" actId="404"/>
        <pc:sldMkLst>
          <pc:docMk/>
          <pc:sldMk cId="4208031310" sldId="730"/>
        </pc:sldMkLst>
        <pc:spChg chg="mod">
          <ac:chgData name="sun above" userId="af778d66278731e4" providerId="LiveId" clId="{552B5A4A-72AE-459A-85B2-74401FBF69C3}" dt="2019-06-14T20:19:42.344" v="36949" actId="404"/>
          <ac:spMkLst>
            <pc:docMk/>
            <pc:sldMk cId="4208031310" sldId="730"/>
            <ac:spMk id="3" creationId="{00000000-0000-0000-0000-000000000000}"/>
          </ac:spMkLst>
        </pc:sp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BA8E0885-C195-44D1-ADA0-EB6160446D47}"/>
    <pc:docChg chg="delSld">
      <pc:chgData name="sun above" userId="af778d66278731e4" providerId="LiveId" clId="{BA8E0885-C195-44D1-ADA0-EB6160446D47}" dt="2019-06-14T20:23:13.392" v="3" actId="2696"/>
      <pc:docMkLst>
        <pc:docMk/>
      </pc:docMkLst>
      <pc:sldChg chg="del">
        <pc:chgData name="sun above" userId="af778d66278731e4" providerId="LiveId" clId="{BA8E0885-C195-44D1-ADA0-EB6160446D47}" dt="2019-06-14T20:23:13.345" v="0" actId="2696"/>
        <pc:sldMkLst>
          <pc:docMk/>
          <pc:sldMk cId="1195754842" sldId="512"/>
        </pc:sldMkLst>
      </pc:sldChg>
      <pc:sldChg chg="del">
        <pc:chgData name="sun above" userId="af778d66278731e4" providerId="LiveId" clId="{BA8E0885-C195-44D1-ADA0-EB6160446D47}" dt="2019-06-14T20:23:13.363" v="1" actId="2696"/>
        <pc:sldMkLst>
          <pc:docMk/>
          <pc:sldMk cId="1093231412" sldId="513"/>
        </pc:sldMkLst>
      </pc:sldChg>
      <pc:sldChg chg="del">
        <pc:chgData name="sun above" userId="af778d66278731e4" providerId="LiveId" clId="{BA8E0885-C195-44D1-ADA0-EB6160446D47}" dt="2019-06-14T20:23:13.380" v="2" actId="2696"/>
        <pc:sldMkLst>
          <pc:docMk/>
          <pc:sldMk cId="3016745829" sldId="514"/>
        </pc:sldMkLst>
      </pc:sldChg>
      <pc:sldChg chg="del">
        <pc:chgData name="sun above" userId="af778d66278731e4" providerId="LiveId" clId="{BA8E0885-C195-44D1-ADA0-EB6160446D47}" dt="2019-06-14T20:23:13.392" v="3" actId="2696"/>
        <pc:sldMkLst>
          <pc:docMk/>
          <pc:sldMk cId="3627871774" sldId="5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E8645-60E4-420C-A432-022F44D6A6F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EB83-A204-40B8-B593-81BAB2317EA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EDE3-6E75-4046-9053-6B4E2492D3B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DC21-AC1D-4040-957D-48228A45CDB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7148" y="262785"/>
            <a:ext cx="949247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07147" y="262785"/>
            <a:ext cx="9491707" cy="207264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81" y="1004207"/>
            <a:ext cx="9058269" cy="117206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8340" y="2560320"/>
            <a:ext cx="9043410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def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def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def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def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813"/>
              </a:spcBef>
              <a:spcAft>
                <a:spcPts val="975"/>
              </a:spcAft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13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64400-840D-4EE1-8A5A-B5A1894C056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99D1-6C1C-4B03-B08C-60A601F2EFB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B3-D7AB-4ED4-92E7-BC2AAC4C46C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11DF4A-87B9-4806-B30E-57A4F6A739D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2" r:id="rId6"/>
    <p:sldLayoutId id="2147483664" r:id="rId7"/>
    <p:sldLayoutId id="2147483673" r:id="rId8"/>
    <p:sldLayoutId id="2147483665" r:id="rId9"/>
    <p:sldLayoutId id="2147483666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/qt-5/designer-using-a-ui-file.html" TargetMode="External"/><Relationship Id="rId2" Type="http://schemas.openxmlformats.org/officeDocument/2006/relationships/hyperlink" Target="http://doc.qt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qt.io/what-is-q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t.io/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wonder-mice/zf_log" TargetMode="Externa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akefile/index.htm" TargetMode="External"/><Relationship Id="rId2" Type="http://schemas.openxmlformats.org/officeDocument/2006/relationships/hyperlink" Target="https://www.tutorialspoint.com/makefile/makefile_tutorial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qgis.org/en/site/forusers/download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61.43.91.10/data/data01.aspx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ri.com/library/whitepapers/pdfs/shapefile.pdf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download.html" TargetMode="External"/><Relationship Id="rId2" Type="http://schemas.openxmlformats.org/officeDocument/2006/relationships/hyperlink" Target="https://www.sqlite.org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qlite.org/howtocompile.html" TargetMode="External"/><Relationship Id="rId4" Type="http://schemas.openxmlformats.org/officeDocument/2006/relationships/hyperlink" Target="https://www.sqlite.org/2019/sqlite-amalgamation-3280000.zip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sqlite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itebrowser/sqlitebrowser" TargetMode="External"/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itebrowser/sqlitebrowser/wiki/Compiling-on-Ubuntu-16.04-with-Qt-Creato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qlitebrowser/sqlitebrowser.git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://zetcode.com/db/sqlitec/" TargetMode="External"/><Relationship Id="rId2" Type="http://schemas.openxmlformats.org/officeDocument/2006/relationships/hyperlink" Target="https://www.sqlite.org/cintro.html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Linux" TargetMode="Externa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003302.do" TargetMode="External"/><Relationship Id="rId2" Type="http://schemas.openxmlformats.org/officeDocument/2006/relationships/hyperlink" Target="http://www.usm.uni-muenchen.de/people/puls/lessons/intro_general/Linux/Linux_for_beginner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google.com/url?sa=i&amp;rct=j&amp;q=&amp;esrc=s&amp;source=images&amp;cd=&amp;cad=rja&amp;uact=8&amp;docid=-otfjE3KUVK4nM&amp;tbnid=9j7xJD3Ykv2pPM:&amp;ved=0CAUQjRw&amp;url=http://flash24.dreamx.com/g4/bbs/board.php?bo_table=commu&amp;wr_id=59392&amp;ei=262nU5a1GcWi8AWG44KoDQ&amp;bvm=bv.69411363,d.dGc&amp;psig=AFQjCNHpzDMDCEh91T0f4Skj0I4Ne7Oonw&amp;ust=14035842981730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-personal.acfr.usyd.edu.au/tbailey/ctext/ctext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oc.lagout.org/programmation/unix/Linux%20System%20Programming%20Talking%20Directly%20to%20the%20Kernel%20and%20C%20Library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ypress.com/file/54441/downloa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ypress.com/file/54441/download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d.uoc.gr/~math106/slides/scanf_Tutorial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dford.edu/~mhtay/CPSC120/VIM_Editor_Commands.htm" TargetMode="External"/><Relationship Id="rId2" Type="http://schemas.openxmlformats.org/officeDocument/2006/relationships/hyperlink" Target="https://ryanstutorials.net/linuxtutorial/vi.php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vmware.com/products/workstation-play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download/deskt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oyNjjzg-UXo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리눅스 시스템 프로그래밍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수동 업데이트 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8179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패키지 관리 프로그램 </a:t>
            </a:r>
            <a:r>
              <a:rPr lang="en-US" altLang="ko-KR" dirty="0"/>
              <a:t>apt</a:t>
            </a:r>
            <a:r>
              <a:rPr lang="ko-KR" altLang="en-US" dirty="0"/>
              <a:t>를 수동으로 실행하는 과정에서 백그라운드 </a:t>
            </a:r>
            <a:r>
              <a:rPr lang="en-US" altLang="ko-KR" dirty="0"/>
              <a:t> </a:t>
            </a:r>
            <a:r>
              <a:rPr lang="ko-KR" altLang="en-US" dirty="0"/>
              <a:t>프로세스와 충돌을 방지한다</a:t>
            </a:r>
            <a:r>
              <a:rPr lang="en-US" altLang="ko-KR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Show Application =&gt; Software &amp; Updates =&gt; Update </a:t>
            </a:r>
            <a:r>
              <a:rPr lang="ko-KR" altLang="en-US" dirty="0"/>
              <a:t>탭 </a:t>
            </a:r>
            <a:r>
              <a:rPr lang="en-US" altLang="ko-KR" dirty="0"/>
              <a:t>=&gt;  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Automatically check for update</a:t>
            </a:r>
            <a:r>
              <a:rPr lang="ko-KR" altLang="en-US" dirty="0"/>
              <a:t>를 </a:t>
            </a:r>
            <a:r>
              <a:rPr lang="en-US" altLang="ko-KR" dirty="0"/>
              <a:t>Never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130A6-4535-4DA2-865B-33128B1EA5F7}" type="datetime1">
              <a:rPr lang="ko-KR" altLang="en-US" smtClean="0"/>
              <a:t>2019-06-29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2" y="3109144"/>
            <a:ext cx="3489356" cy="252065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11" name="그룹 10"/>
          <p:cNvGrpSpPr/>
          <p:nvPr/>
        </p:nvGrpSpPr>
        <p:grpSpPr>
          <a:xfrm>
            <a:off x="5208069" y="2887652"/>
            <a:ext cx="3952864" cy="2963635"/>
            <a:chOff x="5322369" y="3031060"/>
            <a:chExt cx="3952864" cy="2963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2369" y="3031060"/>
              <a:ext cx="3844172" cy="2963635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6624638" y="4432665"/>
              <a:ext cx="2650595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>
                  <a:solidFill>
                    <a:srgbClr val="7030A0"/>
                  </a:solidFill>
                </a:rPr>
                <a:t>클릭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0" name="위로 구부러진 화살표 9"/>
          <p:cNvSpPr/>
          <p:nvPr/>
        </p:nvSpPr>
        <p:spPr>
          <a:xfrm rot="921576">
            <a:off x="2563127" y="4769249"/>
            <a:ext cx="3158764" cy="1039409"/>
          </a:xfrm>
          <a:prstGeom prst="curvedUpArrow">
            <a:avLst>
              <a:gd name="adj1" fmla="val 18436"/>
              <a:gd name="adj2" fmla="val 50000"/>
              <a:gd name="adj3" fmla="val 3169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00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/>
              <a:t>write() </a:t>
            </a:r>
            <a:r>
              <a:rPr lang="ko-KR" altLang="en-US" dirty="0"/>
              <a:t>데이터 쓰기</a:t>
            </a:r>
            <a:r>
              <a:rPr lang="en-US" dirty="0"/>
              <a:t> 2/2 (p. 37)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8A2286-999A-49D6-A22E-900A09E42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65722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기본 사용법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682329" y="1928812"/>
            <a:ext cx="4190702" cy="4260852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*buf =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"My ship is solid!"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nr;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/* write the string in 'buf' to 'fd' */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nr =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(fd, buf,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strlen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(buf));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(nr == 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/* error */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400" b="1" dirty="0">
              <a:solidFill>
                <a:srgbClr val="007788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3D2928-9140-4F1B-9D6F-62ADD94C0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657223"/>
          </a:xfrm>
        </p:spPr>
        <p:txBody>
          <a:bodyPr anchor="ctr">
            <a:normAutofit/>
          </a:bodyPr>
          <a:lstStyle/>
          <a:p>
            <a:r>
              <a:rPr lang="en-US" dirty="0"/>
              <a:t>2. </a:t>
            </a:r>
            <a:r>
              <a:rPr lang="ko-KR" altLang="en-US" dirty="0"/>
              <a:t>불완전 쓰기 처리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A42796-5C80-4F00-9EE8-680E6BE4D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1928812"/>
            <a:ext cx="4211340" cy="4260852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word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1720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count;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nr;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count =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(word);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nr =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(fd, &amp;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count);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(nr == -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/* error, check errno */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(nr != count)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possible error,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but 'errno' not set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7048-6758-4402-B757-86C31074FA8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불완전 쓰기 처리 </a:t>
            </a:r>
            <a:r>
              <a:rPr lang="en-US" dirty="0"/>
              <a:t>(p. 37)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907805" cy="203493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write</a:t>
            </a:r>
            <a:r>
              <a:rPr lang="en-US" altLang="ko-KR" dirty="0"/>
              <a:t> () </a:t>
            </a:r>
            <a:r>
              <a:rPr lang="ko-KR" altLang="en-US" dirty="0"/>
              <a:t>호출은 </a:t>
            </a:r>
            <a:r>
              <a:rPr lang="en-US" altLang="ko-KR" dirty="0">
                <a:latin typeface="Consolas" panose="020B0609020204030204" pitchFamily="49" charset="0"/>
              </a:rPr>
              <a:t>read</a:t>
            </a:r>
            <a:r>
              <a:rPr lang="en-US" altLang="ko-KR" dirty="0"/>
              <a:t> () </a:t>
            </a:r>
            <a:r>
              <a:rPr lang="ko-KR" altLang="en-US" dirty="0"/>
              <a:t>호출 보다 불완전 쓰기를 반환할 가능성이 적다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일반 파일을 대상으로 </a:t>
            </a:r>
            <a:r>
              <a:rPr lang="en-US" altLang="ko-KR" dirty="0"/>
              <a:t>write() </a:t>
            </a:r>
            <a:r>
              <a:rPr lang="ko-KR" altLang="en-US" dirty="0"/>
              <a:t>호출은 완전 쓰기를 수행하는 경우가 대부분이다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소켓과 같은 다른 타입의 파일을 대상으로 요청한 바이트를 모두 실제로 쓰기 위해서는 반복문을 사용하여 처리한다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9A6C-D632-47FF-B02F-0A7C1ED3CA7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992C9D57-3CF6-4380-A4F7-AA7C0E95BC51}"/>
              </a:ext>
            </a:extLst>
          </p:cNvPr>
          <p:cNvSpPr/>
          <p:nvPr/>
        </p:nvSpPr>
        <p:spPr>
          <a:xfrm>
            <a:off x="1262247" y="3290209"/>
            <a:ext cx="7477307" cy="3066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none" lIns="274320" rIns="182880" anchor="ctr">
            <a:no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ret, nr;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(len !=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(ret =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(fd, buf, len)) !=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(ret == -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(errno == EINTR)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//signal interrupt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     continue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  perror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"write"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len -= ret;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buf += ret;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6038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추가 모드</a:t>
            </a:r>
            <a:r>
              <a:rPr lang="en-US" dirty="0"/>
              <a:t> (p. 38)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파일은 </a:t>
            </a:r>
            <a:r>
              <a:rPr lang="en-US" dirty="0"/>
              <a:t>O_APPEND </a:t>
            </a:r>
            <a:r>
              <a:rPr lang="ko-KR" altLang="en-US" dirty="0"/>
              <a:t>플래그를 사용하면 추가 모드로 열린다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파일 쓰기는 파일의 끝에서 부터 시작한다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DDA7E-52B5-4538-B66D-03EBDB7393E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8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write()</a:t>
            </a:r>
            <a:r>
              <a:rPr lang="ko-KR" altLang="en-US" dirty="0">
                <a:latin typeface="Consolas" panose="020B0609020204030204" pitchFamily="49" charset="0"/>
              </a:rPr>
              <a:t>와 커널 버퍼 </a:t>
            </a:r>
            <a:r>
              <a:rPr lang="en-US" dirty="0"/>
              <a:t> (p. 39)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17563"/>
            <a:ext cx="8633138" cy="210530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write() </a:t>
            </a:r>
            <a:r>
              <a:rPr lang="ko-KR" altLang="en-US" dirty="0"/>
              <a:t>호출시</a:t>
            </a:r>
            <a:r>
              <a:rPr lang="en-US" altLang="ko-KR" dirty="0"/>
              <a:t>,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커늘에서 프로세서 </a:t>
            </a:r>
            <a:r>
              <a:rPr lang="en-US" altLang="ko-KR" i="1" dirty="0"/>
              <a:t>buffer</a:t>
            </a:r>
            <a:r>
              <a:rPr lang="ko-KR" altLang="en-US" dirty="0"/>
              <a:t>의 데이터를 커널 버퍼로 복사한다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데이터가 최종 목적지까지 완전하게 쓰여졌다는 보장은 없다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차후 백그라운드 작업을 통하여</a:t>
            </a:r>
            <a:r>
              <a:rPr lang="en-US" altLang="ko-KR" dirty="0"/>
              <a:t>,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커늘에서 미동기 버퍼</a:t>
            </a:r>
            <a:r>
              <a:rPr lang="en-US" altLang="ko-KR" dirty="0"/>
              <a:t>(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dirty buffers</a:t>
            </a:r>
            <a:r>
              <a:rPr lang="en-US" altLang="ko-KR" dirty="0"/>
              <a:t>)</a:t>
            </a:r>
            <a:r>
              <a:rPr lang="ko-KR" altLang="en-US" dirty="0"/>
              <a:t>들을 모아서 디스크에 쓰기를 시도한다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63EB-FB00-40EB-96C7-E2CF9E1AEFA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29" y="3322864"/>
            <a:ext cx="3780862" cy="2832443"/>
          </a:xfrm>
          <a:prstGeom prst="rect">
            <a:avLst/>
          </a:prstGeom>
          <a:noFill/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8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</a:t>
            </a:r>
            <a:r>
              <a:rPr lang="ko-KR" altLang="en-US" dirty="0"/>
              <a:t>파일 </a:t>
            </a:r>
            <a:r>
              <a:rPr lang="en-US" altLang="ko-KR" dirty="0"/>
              <a:t>I/O </a:t>
            </a:r>
            <a:r>
              <a:rPr lang="ko-KR" altLang="en-US" dirty="0"/>
              <a:t>동기화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dirty="0"/>
              <a:t>I/O </a:t>
            </a:r>
            <a:r>
              <a:rPr lang="ko-KR" altLang="en-US" dirty="0"/>
              <a:t>동기화</a:t>
            </a:r>
            <a:endParaRPr lang="en-US" altLang="ko-KR" dirty="0"/>
          </a:p>
          <a:p>
            <a:r>
              <a:rPr lang="en-US" dirty="0">
                <a:latin typeface="Consolas" panose="020B0609020204030204" pitchFamily="49" charset="0"/>
              </a:rPr>
              <a:t>sync()</a:t>
            </a:r>
            <a:r>
              <a:rPr lang="en-US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/>
              <a:t>직접</a:t>
            </a:r>
            <a:r>
              <a:rPr lang="en-US" dirty="0"/>
              <a:t> I/O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78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파일 </a:t>
            </a:r>
            <a:r>
              <a:rPr lang="en-US" dirty="0"/>
              <a:t>I/O </a:t>
            </a:r>
            <a:r>
              <a:rPr lang="ko-KR" altLang="en-US" dirty="0"/>
              <a:t>동기화 </a:t>
            </a:r>
            <a:r>
              <a:rPr lang="en-US" dirty="0"/>
              <a:t>(p. 40)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7050541" cy="47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버퍼를 사용한 쓰기는 실행 속도를 </a:t>
            </a:r>
            <a:r>
              <a:rPr lang="ko-KR" altLang="en-US" i="1" dirty="0"/>
              <a:t>매우</a:t>
            </a:r>
            <a:r>
              <a:rPr lang="ko-KR" altLang="en-US" dirty="0"/>
              <a:t> 빠르게 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fsync()</a:t>
            </a:r>
            <a:r>
              <a:rPr lang="en-US" dirty="0"/>
              <a:t> </a:t>
            </a:r>
            <a:r>
              <a:rPr lang="ko-KR" altLang="en-US" dirty="0"/>
              <a:t>함수는 데이터가 디스크에 도달했음을 보장한다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9A9A"/>
                </a:solidFill>
                <a:latin typeface="Consolas" panose="020B0609020204030204" pitchFamily="49" charset="0"/>
              </a:rPr>
              <a:t>#include &lt;unistd.h&gt;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fsync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하드 디스크에 캐시가 있는 경우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fsync() </a:t>
            </a:r>
            <a:r>
              <a:rPr lang="ko-KR" altLang="en-US" dirty="0"/>
              <a:t>호출이 물리적인 디스크에 쓰여졌는 지 알 수 없다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하드 디스크는 데이터가 쓰여 졌다고 보고할 수 있으나</a:t>
            </a:r>
            <a:r>
              <a:rPr lang="en-US" altLang="ko-KR" dirty="0"/>
              <a:t>, </a:t>
            </a:r>
            <a:r>
              <a:rPr lang="ko-KR" altLang="en-US" dirty="0"/>
              <a:t>데이터가 캐시에 있는 경우에도 이에 해당한다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fdatasync() </a:t>
            </a:r>
            <a:r>
              <a:rPr lang="ko-KR" altLang="en-US" dirty="0"/>
              <a:t>호출은 </a:t>
            </a:r>
            <a:r>
              <a:rPr lang="en-US" dirty="0"/>
              <a:t>fsync()</a:t>
            </a:r>
            <a:r>
              <a:rPr lang="ko-KR" altLang="en-US" dirty="0"/>
              <a:t>와 같은 기능을 수행한다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 함수의 호출은 메터 데이타가 디스크 동기화 여부를 보장하지 않는다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9A9A"/>
                </a:solidFill>
                <a:latin typeface="Consolas" panose="020B0609020204030204" pitchFamily="49" charset="0"/>
              </a:rPr>
              <a:t>#include &lt;unistd.h&gt;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fdatasync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AE0D1-25A7-47D8-A954-D9E8599AB07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3668027"/>
            <a:ext cx="2300979" cy="19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37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sync()</a:t>
            </a:r>
            <a:r>
              <a:rPr lang="en-US" dirty="0"/>
              <a:t> </a:t>
            </a:r>
            <a:r>
              <a:rPr lang="ko-KR" altLang="en-US" dirty="0"/>
              <a:t>함수 </a:t>
            </a:r>
            <a:r>
              <a:rPr lang="en-US" dirty="0"/>
              <a:t>(p. 43)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sync() </a:t>
            </a:r>
            <a:r>
              <a:rPr lang="ko-KR" altLang="en-US" dirty="0"/>
              <a:t>함수는 모든 버퍼를 디스크에 동기화한다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>
                <a:solidFill>
                  <a:srgbClr val="009A9A"/>
                </a:solidFill>
                <a:latin typeface="Consolas" panose="020B0609020204030204" pitchFamily="49" charset="0"/>
              </a:rPr>
              <a:t>#include &lt;unistd.h&gt;</a:t>
            </a:r>
          </a:p>
          <a:p>
            <a:pPr lvl="1"/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ko-KR" altLang="en-US" dirty="0"/>
              <a:t>함수 파라미터와 리턴 값이 없다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이 함수의 호출은 항상 성공하고</a:t>
            </a:r>
            <a:r>
              <a:rPr lang="en-US" altLang="ko-KR" dirty="0"/>
              <a:t>, </a:t>
            </a:r>
            <a:r>
              <a:rPr lang="ko-KR" altLang="en-US" dirty="0"/>
              <a:t>데이터와 메터 데이터를 포함한 모든 버퍼의 내용이 디스크에 전달되었음을 보장한다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9254-B945-429C-A9A0-C991097639E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3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O_SYNC</a:t>
            </a:r>
            <a:r>
              <a:rPr lang="en-US" dirty="0"/>
              <a:t> </a:t>
            </a:r>
            <a:r>
              <a:rPr lang="ko-KR" altLang="en-US" dirty="0"/>
              <a:t>플래그</a:t>
            </a:r>
            <a:r>
              <a:rPr lang="en-US" dirty="0"/>
              <a:t> (p. 43)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open() </a:t>
            </a:r>
            <a:r>
              <a:rPr lang="ko-KR" altLang="en-US" dirty="0">
                <a:solidFill>
                  <a:srgbClr val="000000"/>
                </a:solidFill>
              </a:rPr>
              <a:t>호출시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O_SYNC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플래그를 이용하여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파일의 </a:t>
            </a:r>
            <a:r>
              <a:rPr lang="en-US" altLang="ko-KR" dirty="0">
                <a:solidFill>
                  <a:srgbClr val="000000"/>
                </a:solidFill>
              </a:rPr>
              <a:t>I/O </a:t>
            </a:r>
            <a:r>
              <a:rPr lang="ko-KR" altLang="en-US" dirty="0">
                <a:solidFill>
                  <a:srgbClr val="000000"/>
                </a:solidFill>
              </a:rPr>
              <a:t>버퍼를 동기화를 요청한다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open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file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O_WRONLY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|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O_SYNC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읽기 요청은 항상 동기화된다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그러나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쓰기 요청은 동기화가 보장되지 않는다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BD9F-5E3D-49C1-B328-BCBE07AC32F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30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</a:t>
            </a:r>
            <a:r>
              <a:rPr lang="en-US" dirty="0"/>
              <a:t> I/O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880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open() </a:t>
            </a:r>
            <a:r>
              <a:rPr lang="ko-KR" altLang="en-US" dirty="0">
                <a:solidFill>
                  <a:srgbClr val="000000"/>
                </a:solidFill>
              </a:rPr>
              <a:t>호출시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O_DIRECT </a:t>
            </a:r>
            <a:r>
              <a:rPr lang="ko-KR" altLang="en-US" dirty="0">
                <a:solidFill>
                  <a:srgbClr val="000000"/>
                </a:solidFill>
              </a:rPr>
              <a:t>플래그를 이용하여</a:t>
            </a:r>
            <a:r>
              <a:rPr lang="en-US" altLang="ko-KR" dirty="0">
                <a:solidFill>
                  <a:srgbClr val="000000"/>
                </a:solidFill>
              </a:rPr>
              <a:t>, I/O </a:t>
            </a:r>
            <a:r>
              <a:rPr lang="ko-KR" altLang="en-US" dirty="0">
                <a:solidFill>
                  <a:srgbClr val="000000"/>
                </a:solidFill>
              </a:rPr>
              <a:t>관리를 최소화 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/>
          </a:p>
          <a:p>
            <a:r>
              <a:rPr lang="en-US" dirty="0"/>
              <a:t>Direct I/O</a:t>
            </a:r>
            <a:r>
              <a:rPr lang="ko-KR" altLang="en-US" dirty="0"/>
              <a:t>는 사용자 영역의 버퍼를 페이지 버퍼를 건너 뛰고</a:t>
            </a:r>
            <a:r>
              <a:rPr lang="en-US" altLang="ko-KR" dirty="0"/>
              <a:t>,</a:t>
            </a:r>
            <a:r>
              <a:rPr lang="ko-KR" altLang="en-US" dirty="0"/>
              <a:t> 장치에 바로 연결한다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Direct I/O will be synchronous.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함수 호출은 동기화가 완료되어야 리턴된다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DD3E-6C87-4AFE-8583-4698BD27847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9" name="Picture 2" descr="data buffering at os level">
            <a:extLst>
              <a:ext uri="{FF2B5EF4-FFF2-40B4-BE49-F238E27FC236}">
                <a16:creationId xmlns:a16="http://schemas.microsoft.com/office/drawing/2014/main" id="{1EA0A65E-840A-4EDB-8DAC-82578EEC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74" y="4164242"/>
            <a:ext cx="6241450" cy="18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456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ko-KR" altLang="en-US" dirty="0"/>
              <a:t>파일 위치 변경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lseek() </a:t>
            </a:r>
            <a:r>
              <a:rPr lang="ko-KR" altLang="en-US" dirty="0"/>
              <a:t>함수 탐색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3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터미널 실행하기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899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리눅스 터미널</a:t>
            </a:r>
            <a:endParaRPr lang="en-US" altLang="ko-KR" sz="2000" dirty="0">
              <a:latin typeface="KeyCapsFLF" panose="02000605020000020004" pitchFamily="2" charset="-127"/>
              <a:ea typeface="KeyCapsFLF" panose="02000605020000020004" pitchFamily="2" charset="-127"/>
            </a:endParaRPr>
          </a:p>
          <a:p>
            <a:pPr lvl="1"/>
            <a:r>
              <a:rPr lang="ko-KR" altLang="en-US" sz="2000" dirty="0"/>
              <a:t>리눅스</a:t>
            </a:r>
            <a:r>
              <a:rPr lang="en-US" altLang="ko-KR" sz="2000" dirty="0"/>
              <a:t> </a:t>
            </a:r>
            <a:r>
              <a:rPr lang="ko-KR" altLang="en-US" sz="2000" dirty="0"/>
              <a:t>명령어를 실행하는 프로그램</a:t>
            </a:r>
            <a:endParaRPr lang="en-US" altLang="ko-KR" sz="2000" dirty="0"/>
          </a:p>
          <a:p>
            <a:r>
              <a:rPr lang="ko-KR" altLang="en-US" sz="2000" dirty="0"/>
              <a:t>단축키 </a:t>
            </a:r>
            <a:r>
              <a:rPr lang="en-US" altLang="ko-KR" sz="2000" dirty="0"/>
              <a:t>: 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5B4CE-AE6D-4313-BE98-FB309E0D5C8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854190" y="2762167"/>
            <a:ext cx="3780767" cy="3134925"/>
            <a:chOff x="5854190" y="2762167"/>
            <a:chExt cx="3780767" cy="31349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0" y="2762167"/>
              <a:ext cx="3780767" cy="3134925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6825342" y="4732741"/>
              <a:ext cx="1836965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클릭</a:t>
              </a:r>
              <a:endParaRPr lang="en-US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587897" y="3427093"/>
              <a:ext cx="2637065" cy="39708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바탕화면 마우스 우클릭</a:t>
              </a:r>
              <a:endParaRPr lang="en-US" dirty="0"/>
            </a:p>
          </p:txBody>
        </p:sp>
        <p:cxnSp>
          <p:nvCxnSpPr>
            <p:cNvPr id="16" name="구부러진 연결선 15"/>
            <p:cNvCxnSpPr>
              <a:stCxn id="15" idx="3"/>
              <a:endCxn id="13" idx="3"/>
            </p:cNvCxnSpPr>
            <p:nvPr/>
          </p:nvCxnSpPr>
          <p:spPr>
            <a:xfrm flipH="1">
              <a:off x="8662307" y="3625637"/>
              <a:ext cx="562655" cy="1267821"/>
            </a:xfrm>
            <a:prstGeom prst="curvedConnector3">
              <a:avLst>
                <a:gd name="adj1" fmla="val -40629"/>
              </a:avLst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735336" y="2646547"/>
            <a:ext cx="4623722" cy="3315635"/>
            <a:chOff x="735336" y="2646547"/>
            <a:chExt cx="4623722" cy="3315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50" y="2646547"/>
              <a:ext cx="3645824" cy="30230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3818" y="2889882"/>
              <a:ext cx="3705240" cy="307230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126920" y="3755572"/>
              <a:ext cx="1184561" cy="51162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/>
                <a:t>클릭</a:t>
              </a:r>
              <a:endParaRPr lang="en-US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35336" y="5355771"/>
              <a:ext cx="987328" cy="36395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클릭</a:t>
              </a:r>
              <a:endParaRPr lang="en-US" dirty="0"/>
            </a:p>
          </p:txBody>
        </p:sp>
        <p:cxnSp>
          <p:nvCxnSpPr>
            <p:cNvPr id="29" name="구부러진 연결선 28"/>
            <p:cNvCxnSpPr>
              <a:stCxn id="28" idx="0"/>
              <a:endCxn id="38" idx="1"/>
            </p:cNvCxnSpPr>
            <p:nvPr/>
          </p:nvCxnSpPr>
          <p:spPr>
            <a:xfrm rot="5400000" flipH="1" flipV="1">
              <a:off x="986283" y="3739436"/>
              <a:ext cx="1859053" cy="1373618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모서리가 둥근 직사각형 37"/>
            <p:cNvSpPr/>
            <p:nvPr/>
          </p:nvSpPr>
          <p:spPr>
            <a:xfrm>
              <a:off x="2602618" y="3336001"/>
              <a:ext cx="2628163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>
                  <a:solidFill>
                    <a:srgbClr val="FFFF00"/>
                  </a:solidFill>
                </a:rPr>
                <a:t>검색어 </a:t>
              </a:r>
              <a:r>
                <a:rPr lang="en-US" altLang="ko-KR" sz="1600" b="1" dirty="0">
                  <a:solidFill>
                    <a:srgbClr val="FFFF00"/>
                  </a:solidFill>
                </a:rPr>
                <a:t>terminal</a:t>
              </a:r>
              <a:r>
                <a:rPr lang="ko-KR" altLang="en-US" sz="1600" b="1" dirty="0">
                  <a:solidFill>
                    <a:srgbClr val="FFFF00"/>
                  </a:solidFill>
                </a:rPr>
                <a:t>입력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41" name="구부러진 연결선 40"/>
            <p:cNvCxnSpPr>
              <a:stCxn id="38" idx="3"/>
              <a:endCxn id="9" idx="3"/>
            </p:cNvCxnSpPr>
            <p:nvPr/>
          </p:nvCxnSpPr>
          <p:spPr>
            <a:xfrm flipH="1">
              <a:off x="4311481" y="3496718"/>
              <a:ext cx="919300" cy="514668"/>
            </a:xfrm>
            <a:prstGeom prst="curvedConnector3">
              <a:avLst>
                <a:gd name="adj1" fmla="val -24867"/>
              </a:avLst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AC96473-BA18-43EA-BA7A-F15762DC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208" y="2009707"/>
            <a:ext cx="1781424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6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latin typeface="Consolas" panose="020B0609020204030204" pitchFamily="49" charset="0"/>
              </a:rPr>
              <a:t>lseek() </a:t>
            </a:r>
            <a:r>
              <a:rPr lang="ko-KR" altLang="en-US" dirty="0">
                <a:latin typeface="Consolas" panose="020B0609020204030204" pitchFamily="49" charset="0"/>
              </a:rPr>
              <a:t>함수 탐색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dirty="0"/>
              <a:t>(p. 46)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3729" cy="492169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lseek()</a:t>
            </a:r>
            <a:r>
              <a:rPr lang="en-US" dirty="0"/>
              <a:t> </a:t>
            </a:r>
            <a:r>
              <a:rPr lang="ko-KR" altLang="en-US" dirty="0"/>
              <a:t>함수는 파일 디스크립터의 파일 위치를 주어진 값으로 설정한다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&lt;sys/types.h&gt;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9A9A"/>
                </a:solidFill>
                <a:latin typeface="Consolas" panose="020B0609020204030204" pitchFamily="49" charset="0"/>
              </a:rPr>
              <a:t>#include &lt;unistd.h&gt;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lseek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origin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origin</a:t>
            </a:r>
            <a:r>
              <a:rPr lang="en-US" dirty="0"/>
              <a:t> </a:t>
            </a:r>
            <a:r>
              <a:rPr lang="ko-KR" altLang="en-US" dirty="0"/>
              <a:t>인수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SEEK_CUR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파일 위치를 현재 값 </a:t>
            </a:r>
            <a:r>
              <a:rPr lang="en-US" altLang="ko-KR" dirty="0"/>
              <a:t>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SEEK_END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파일 위치를 파일의 길이 </a:t>
            </a:r>
            <a:r>
              <a:rPr lang="en-US" altLang="ko-KR" dirty="0"/>
              <a:t>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SEEK_SET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파일 위치를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B015-C233-4FCB-9953-CEFACC8EC19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3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lseek()</a:t>
            </a:r>
            <a:r>
              <a:rPr lang="en-US" dirty="0"/>
              <a:t> </a:t>
            </a:r>
            <a:r>
              <a:rPr lang="ko-KR" altLang="en-US" dirty="0"/>
              <a:t>함수 탐색 </a:t>
            </a:r>
            <a:r>
              <a:rPr lang="en-US" dirty="0"/>
              <a:t> </a:t>
            </a:r>
            <a:r>
              <a:rPr lang="ko-KR" altLang="en-US" dirty="0"/>
              <a:t>예 </a:t>
            </a:r>
            <a:r>
              <a:rPr lang="en-US" dirty="0"/>
              <a:t>(p. 47)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3729" cy="49216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0000"/>
                </a:solidFill>
              </a:rPr>
              <a:t>fd</a:t>
            </a:r>
            <a:r>
              <a:rPr lang="ko-KR" altLang="en-US" sz="2000" dirty="0">
                <a:solidFill>
                  <a:srgbClr val="000000"/>
                </a:solidFill>
              </a:rPr>
              <a:t>의 파일 위치 설정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lseek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1825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SEEK_SET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   </a:t>
            </a:r>
            <a:r>
              <a:rPr lang="en-US" sz="1600" i="1" dirty="0">
                <a:solidFill>
                  <a:srgbClr val="35586C"/>
                </a:solidFill>
                <a:latin typeface="Consolas" panose="020B0609020204030204" pitchFamily="49" charset="0"/>
              </a:rPr>
              <a:t>/* error */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0000"/>
                </a:solidFill>
              </a:rPr>
              <a:t>fd</a:t>
            </a:r>
            <a:r>
              <a:rPr lang="ko-KR" altLang="en-US" sz="2000" dirty="0">
                <a:solidFill>
                  <a:srgbClr val="000000"/>
                </a:solidFill>
              </a:rPr>
              <a:t>의 파일 위치를 파일 끝으로 설정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da-DK" sz="1600" dirty="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da-DK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da-DK" sz="1600" dirty="0">
                <a:solidFill>
                  <a:srgbClr val="000089"/>
                </a:solidFill>
                <a:latin typeface="Consolas" panose="020B0609020204030204" pitchFamily="49" charset="0"/>
              </a:rPr>
              <a:t>lseek 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600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600" dirty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600" dirty="0">
                <a:solidFill>
                  <a:srgbClr val="000089"/>
                </a:solidFill>
                <a:latin typeface="Consolas" panose="020B0609020204030204" pitchFamily="49" charset="0"/>
              </a:rPr>
              <a:t>SEEK_END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  </a:t>
            </a:r>
            <a:r>
              <a:rPr lang="en-US" sz="1600" i="1" dirty="0">
                <a:solidFill>
                  <a:srgbClr val="35586C"/>
                </a:solidFill>
                <a:latin typeface="Consolas" panose="020B0609020204030204" pitchFamily="49" charset="0"/>
              </a:rPr>
              <a:t>/* error */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</a:rPr>
              <a:t>현재 파일 위치를 찾기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pos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lseek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SEEK_CUR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pos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 </a:t>
            </a:r>
            <a:r>
              <a:rPr lang="en-US" sz="1600" i="1" dirty="0">
                <a:solidFill>
                  <a:srgbClr val="35586C"/>
                </a:solidFill>
                <a:latin typeface="Consolas" panose="020B0609020204030204" pitchFamily="49" charset="0"/>
              </a:rPr>
              <a:t>/* error */</a:t>
            </a:r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420D-5D78-436D-8450-5207A3B5128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46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파일 복사 프로그램 작성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5413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anose="020B0609020204030204" pitchFamily="49" charset="0"/>
              </a:rPr>
              <a:t>read(), write()</a:t>
            </a:r>
            <a:r>
              <a:rPr lang="en-US" dirty="0"/>
              <a:t> </a:t>
            </a:r>
            <a:r>
              <a:rPr lang="ko-KR" altLang="en-US" dirty="0"/>
              <a:t>함수를 이용하여 파일을 복사하는 프로그램을 작성하세요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소스 파일 이름</a:t>
            </a:r>
            <a:r>
              <a:rPr lang="en-US" altLang="ko-KR" dirty="0"/>
              <a:t>: </a:t>
            </a:r>
            <a:r>
              <a:rPr lang="en-US" altLang="ko-KR" dirty="0">
                <a:latin typeface="Consolas" panose="020B0609020204030204" pitchFamily="49" charset="0"/>
              </a:rPr>
              <a:t>file_copy.c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프로그램 내용 </a:t>
            </a:r>
            <a:r>
              <a:rPr lang="en-US" altLang="ko-KR" dirty="0"/>
              <a:t>: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실행 프로그램의 두 번째 인수 값의 파일의 내용을 세번째 인수</a:t>
            </a:r>
            <a:r>
              <a:rPr lang="en-US" altLang="ko-KR" dirty="0"/>
              <a:t> </a:t>
            </a:r>
            <a:r>
              <a:rPr lang="ko-KR" altLang="en-US" dirty="0"/>
              <a:t>값의 파일로 복사한다</a:t>
            </a:r>
            <a:r>
              <a:rPr lang="en-US" altLang="ko-KR" dirty="0"/>
              <a:t>.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파일이 존재하지 않는 경우 에러 메시지를 출력한다</a:t>
            </a:r>
            <a:r>
              <a:rPr lang="en-US" altLang="ko-KR" dirty="0"/>
              <a:t>.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인수 갯수가 적적하지 않을 경우 에러 메시지를 출력한다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ABAE-E4A0-46C1-84CA-3951AFF21C4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9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ko-KR" altLang="en-US" sz="3200"/>
              <a:t>중간 고사</a:t>
            </a:r>
            <a:r>
              <a:rPr lang="en-US" altLang="ko-KR" sz="3200"/>
              <a:t>: </a:t>
            </a:r>
            <a:r>
              <a:rPr lang="ko-KR" altLang="en-US" sz="3200"/>
              <a:t>파일 입출력 절차</a:t>
            </a:r>
            <a:endParaRPr 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5413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파일 디스크립터를 사용한 파일 입출력 절차에 대하여 기술하세요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함수 호출 순서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함수 개요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함수 파라미터 정의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함수 플래그 정의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리턴 값 정의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간단한 예제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채점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/>
              <a:t>간단 명료한 </a:t>
            </a:r>
            <a:r>
              <a:rPr lang="ko-KR" altLang="en-US" dirty="0"/>
              <a:t>개념 기술 여부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중복 단어 및 미사 여구 배제 정도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중요 핵심 개념 위주 기술 여부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ABAE-E4A0-46C1-84CA-3951AFF21C4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0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3</a:t>
            </a:r>
            <a:r>
              <a:rPr lang="ko-KR" altLang="en-US" sz="4800" dirty="0"/>
              <a:t>장 </a:t>
            </a:r>
            <a:r>
              <a:rPr lang="en-US" sz="4800" dirty="0"/>
              <a:t>Buffered I/O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Buffered I/O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331F-F192-4CB9-A64D-1D744C73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AF2-53E9-41A2-898A-6AB65EE1FE4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6F633-155F-4D89-84FB-A9BD8C59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59331-40E4-4741-AE76-36D612DD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5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Buffered I/O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Buffered I/O</a:t>
            </a:r>
          </a:p>
          <a:p>
            <a:r>
              <a:rPr lang="en-US" dirty="0"/>
              <a:t>= User-Buffered I/O</a:t>
            </a:r>
          </a:p>
          <a:p>
            <a:r>
              <a:rPr lang="en-US" dirty="0"/>
              <a:t>= Standard C I/O</a:t>
            </a:r>
          </a:p>
          <a:p>
            <a:r>
              <a:rPr lang="en-US" dirty="0"/>
              <a:t>= stdio</a:t>
            </a:r>
          </a:p>
          <a:p>
            <a:r>
              <a:rPr lang="en-US" dirty="0"/>
              <a:t>= File Pointer</a:t>
            </a:r>
          </a:p>
          <a:p>
            <a:r>
              <a:rPr lang="en-US" dirty="0"/>
              <a:t>= FILE * file</a:t>
            </a:r>
          </a:p>
          <a:p>
            <a:r>
              <a:rPr lang="en-US" dirty="0"/>
              <a:t>= stream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latin typeface="Consolas" panose="020B0609020204030204" pitchFamily="49" charset="0"/>
              </a:rPr>
              <a:t>() 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fread</a:t>
            </a:r>
            <a:r>
              <a:rPr lang="en-US" dirty="0"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fwrite</a:t>
            </a:r>
            <a:r>
              <a:rPr lang="en-US" dirty="0">
                <a:latin typeface="Consolas" panose="020B0609020204030204" pitchFamily="49" charset="0"/>
              </a:rPr>
              <a:t>() 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fclose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EB48-5613-4135-9CF4-05D5A3A1081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  <a:r>
              <a:rPr lang="en-US" dirty="0"/>
              <a:t> (p. 67)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320458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블록은 파일 시스템에서 가장 작은 저장 단위이다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커널 내에서 모든 파일 시스템 작업은 블록 단위로 수행된다</a:t>
            </a:r>
            <a:r>
              <a:rPr lang="en-US" altLang="ko-KR" dirty="0"/>
              <a:t>.</a:t>
            </a:r>
            <a:r>
              <a:rPr 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블록 크기보다 작은 양의 데이터 또는 블록 크기의 정수 배가 아닌 </a:t>
            </a:r>
            <a:r>
              <a:rPr lang="en-US" altLang="ko-KR" dirty="0"/>
              <a:t>I/O</a:t>
            </a:r>
            <a:r>
              <a:rPr lang="ko-KR" altLang="en-US" dirty="0"/>
              <a:t>는 발생하지 않는다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한 바이트를 읽는 경우에도</a:t>
            </a:r>
            <a:r>
              <a:rPr lang="en-US" altLang="ko-KR" dirty="0"/>
              <a:t>, </a:t>
            </a:r>
            <a:r>
              <a:rPr lang="ko-KR" altLang="en-US" dirty="0"/>
              <a:t>한 블락 전체를 읽어야 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4.5 </a:t>
            </a:r>
            <a:r>
              <a:rPr lang="ko-KR" altLang="en-US" dirty="0"/>
              <a:t>블락을 읽는 경우에도</a:t>
            </a:r>
            <a:r>
              <a:rPr lang="en-US" altLang="ko-KR" dirty="0"/>
              <a:t>, 5</a:t>
            </a:r>
            <a:r>
              <a:rPr lang="ko-KR" altLang="en-US" dirty="0"/>
              <a:t>블락을 읽어야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7595B-BAC2-4A7C-9968-8FC7CE45386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4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버퍼 </a:t>
            </a:r>
            <a:r>
              <a:rPr lang="en-US" dirty="0"/>
              <a:t>I/O (p. 67)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일반 파일에 작은 </a:t>
            </a:r>
            <a:r>
              <a:rPr lang="en-US" altLang="ko-KR" dirty="0"/>
              <a:t>I/O </a:t>
            </a:r>
            <a:r>
              <a:rPr lang="ko-KR" altLang="en-US" dirty="0"/>
              <a:t>요청이 빈번하게 발생하는 프로그램은 사용자 버퍼가 </a:t>
            </a:r>
            <a:r>
              <a:rPr lang="en-US" altLang="ko-KR" dirty="0"/>
              <a:t>I/O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ko-KR" dirty="0"/>
              <a:t>Buffered I/O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사용자 공간에서 수행되는 버퍼링이다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응용 프로그램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라이브러리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커널 버퍼링이 아니다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블록은 일반적으로 </a:t>
            </a:r>
            <a:r>
              <a:rPr lang="en-US" altLang="ko-KR" dirty="0"/>
              <a:t>512, 1,024, 2,048,4,096 </a:t>
            </a:r>
            <a:r>
              <a:rPr lang="ko-KR" altLang="en-US" dirty="0"/>
              <a:t>또는 </a:t>
            </a:r>
            <a:r>
              <a:rPr lang="en-US" altLang="ko-KR" dirty="0"/>
              <a:t>8,192 </a:t>
            </a:r>
            <a:r>
              <a:rPr lang="ko-KR" altLang="en-US" dirty="0"/>
              <a:t>바이트이다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사용 버퍼 </a:t>
            </a:r>
            <a:r>
              <a:rPr lang="en-US" altLang="ko-KR" dirty="0"/>
              <a:t>I/O</a:t>
            </a:r>
            <a:r>
              <a:rPr lang="ko-KR" altLang="en-US" dirty="0"/>
              <a:t>는 블록 단위의 파일 시스템과 응용 프로그램 사이의 간격을 좁 힙니다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7E3D-8662-4EA8-B9E1-5F63542B919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43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 </a:t>
            </a:r>
            <a:r>
              <a:rPr lang="ko-KR" altLang="en-US" dirty="0"/>
              <a:t>표준</a:t>
            </a:r>
            <a:r>
              <a:rPr lang="en-US" dirty="0"/>
              <a:t> I/O (p. 70)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34017" cy="4921692"/>
          </a:xfrm>
        </p:spPr>
        <p:txBody>
          <a:bodyPr>
            <a:normAutofit/>
          </a:bodyPr>
          <a:lstStyle/>
          <a:p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라이브러리는 표준 </a:t>
            </a:r>
            <a:r>
              <a:rPr lang="en-US" altLang="ko-KR" dirty="0"/>
              <a:t>I / O </a:t>
            </a:r>
            <a:r>
              <a:rPr lang="ko-KR" altLang="en-US" dirty="0"/>
              <a:t>라이브러리를 제공한다</a:t>
            </a:r>
            <a:r>
              <a:rPr lang="en-US" altLang="ko-KR" dirty="0"/>
              <a:t>. </a:t>
            </a:r>
            <a:r>
              <a:rPr lang="ko-KR" altLang="en-US" dirty="0"/>
              <a:t>종종 단순히 </a:t>
            </a:r>
            <a:r>
              <a:rPr lang="en-US" altLang="ko-KR" dirty="0"/>
              <a:t>stdio</a:t>
            </a:r>
            <a:r>
              <a:rPr lang="ko-KR" altLang="en-US" dirty="0"/>
              <a:t>라고 불린다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ko-KR" altLang="en-US" dirty="0"/>
              <a:t>플랫폼 독립적인 사용자 버퍼링 솔루션을 제공한다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I/O </a:t>
            </a:r>
            <a:r>
              <a:rPr lang="ko-KR" altLang="en-US" dirty="0"/>
              <a:t>라이브러리는 사용하기 쉽고 강력하다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이 장의 나머지 부분에서는 파일 </a:t>
            </a:r>
            <a:r>
              <a:rPr lang="en-US" altLang="ko-KR" dirty="0"/>
              <a:t>I/O</a:t>
            </a:r>
            <a:r>
              <a:rPr lang="ko-KR" altLang="en-US" dirty="0"/>
              <a:t>와 관련된 사용자 버퍼링 된 </a:t>
            </a:r>
            <a:r>
              <a:rPr lang="en-US" altLang="ko-KR" dirty="0"/>
              <a:t>I/O</a:t>
            </a:r>
            <a:r>
              <a:rPr lang="ko-KR" altLang="en-US" dirty="0"/>
              <a:t>에 대해 설명한다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ko-KR" altLang="en-US" dirty="0"/>
              <a:t>이것은 표준 </a:t>
            </a:r>
            <a:r>
              <a:rPr lang="en-US" altLang="ko-KR" dirty="0"/>
              <a:t>C </a:t>
            </a:r>
            <a:r>
              <a:rPr lang="ko-KR" altLang="en-US" dirty="0"/>
              <a:t>라이브러리에서 구현된다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라이브러리를 이용한 파일 열기</a:t>
            </a:r>
            <a:r>
              <a:rPr lang="en-US" altLang="ko-KR" dirty="0"/>
              <a:t>, </a:t>
            </a:r>
            <a:r>
              <a:rPr lang="ko-KR" altLang="en-US" dirty="0"/>
              <a:t>닫기</a:t>
            </a:r>
            <a:r>
              <a:rPr lang="en-US" altLang="ko-KR" dirty="0"/>
              <a:t>, </a:t>
            </a:r>
            <a:r>
              <a:rPr lang="ko-KR" altLang="en-US" dirty="0"/>
              <a:t>읽기 및 쓰기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415D-54C6-4B05-BFE6-CCECDAF4E61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8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파일 포인터</a:t>
            </a:r>
            <a:r>
              <a:rPr lang="en-US" dirty="0"/>
              <a:t> (p. 70)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95651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표준 </a:t>
            </a:r>
            <a:r>
              <a:rPr lang="en-US" altLang="ko-KR" dirty="0"/>
              <a:t>I/O</a:t>
            </a:r>
            <a:r>
              <a:rPr lang="ko-KR" altLang="en-US" dirty="0"/>
              <a:t>는 파일 디스크립터를 직접 사용하지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I/O</a:t>
            </a:r>
            <a:r>
              <a:rPr lang="ko-KR" altLang="en-US" dirty="0"/>
              <a:t>는 파일 포인터라고하는 고유 식별자를 사용한다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파일 포인터는 파일 디스크립터에 매핑된다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파일 포인터는 </a:t>
            </a:r>
            <a:r>
              <a:rPr lang="en-US" altLang="ko-KR" dirty="0"/>
              <a:t>FILE typedef</a:t>
            </a:r>
            <a:r>
              <a:rPr lang="ko-KR" altLang="en-US" dirty="0"/>
              <a:t> 포인터로 표시된다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열린 파일을 스트림이라고 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ko-KR" altLang="en-US" dirty="0"/>
              <a:t>스트림은 읽기</a:t>
            </a:r>
            <a:r>
              <a:rPr lang="en-US" altLang="ko-KR" dirty="0"/>
              <a:t>(</a:t>
            </a:r>
            <a:r>
              <a:rPr lang="ko-KR" altLang="en-US" dirty="0"/>
              <a:t>입력 스트림</a:t>
            </a:r>
            <a:r>
              <a:rPr lang="en-US" altLang="ko-KR" dirty="0"/>
              <a:t>), </a:t>
            </a:r>
            <a:r>
              <a:rPr lang="ko-KR" altLang="en-US" dirty="0"/>
              <a:t>쓰기</a:t>
            </a:r>
            <a:r>
              <a:rPr lang="en-US" altLang="ko-KR" dirty="0"/>
              <a:t>(</a:t>
            </a:r>
            <a:r>
              <a:rPr lang="ko-KR" altLang="en-US" dirty="0"/>
              <a:t>출력 스트림</a:t>
            </a:r>
            <a:r>
              <a:rPr lang="en-US" altLang="ko-KR" dirty="0"/>
              <a:t>) </a:t>
            </a:r>
            <a:r>
              <a:rPr lang="ko-KR" altLang="en-US" dirty="0"/>
              <a:t>또는 둘 다</a:t>
            </a:r>
            <a:r>
              <a:rPr lang="en-US" altLang="ko-KR" dirty="0"/>
              <a:t>(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스트림</a:t>
            </a:r>
            <a:r>
              <a:rPr lang="en-US" altLang="ko-KR" dirty="0"/>
              <a:t>) </a:t>
            </a:r>
            <a:r>
              <a:rPr lang="ko-KR" altLang="en-US" dirty="0"/>
              <a:t>열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D2F2-AD9A-4610-9D07-5B841642FEF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119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08" y="4493472"/>
            <a:ext cx="2371783" cy="1581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tIns="182880"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ko-KR" altLang="en-US" sz="1800" dirty="0"/>
              <a:t>리눅스 터미널에서 아래의 명령어들을 실행한다</a:t>
            </a:r>
            <a:r>
              <a:rPr lang="en-US" altLang="ko-KR" sz="1800" dirty="0"/>
              <a:t>.</a:t>
            </a:r>
            <a:endParaRPr lang="en-US" sz="1800" dirty="0">
              <a:latin typeface="Traveling _Typewriter" panose="02000506000000020004" pitchFamily="2" charset="0"/>
            </a:endParaRPr>
          </a:p>
          <a:p>
            <a:pPr marL="628650" indent="-342900"/>
            <a:r>
              <a:rPr lang="ko-KR" altLang="en-US" sz="1800" dirty="0"/>
              <a:t>시스템 업데이트 및 업그레이드 </a:t>
            </a:r>
            <a:r>
              <a:rPr lang="en-US" altLang="ko-KR" sz="1800" dirty="0"/>
              <a:t>(</a:t>
            </a:r>
            <a:r>
              <a:rPr lang="ko-KR" altLang="en-US" sz="1800" dirty="0"/>
              <a:t>수업 하루 전에 매번 실행</a:t>
            </a:r>
            <a:r>
              <a:rPr lang="en-US" altLang="ko-KR" sz="1800" dirty="0"/>
              <a:t>)</a:t>
            </a:r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update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upgrade -y</a:t>
            </a:r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autoremove -y</a:t>
            </a:r>
          </a:p>
          <a:p>
            <a:pPr marL="628650" indent="-342900"/>
            <a:r>
              <a:rPr lang="ko-KR" altLang="en-US" sz="1800" dirty="0">
                <a:latin typeface="Traveling _Typewriter" panose="02000506000000020004" pitchFamily="2" charset="0"/>
              </a:rPr>
              <a:t>컴파일러</a:t>
            </a:r>
            <a:r>
              <a:rPr lang="en-US" altLang="ko-KR" sz="1800" dirty="0">
                <a:latin typeface="Traveling _Typewriter" panose="02000506000000020004" pitchFamily="2" charset="0"/>
              </a:rPr>
              <a:t>(</a:t>
            </a:r>
            <a:r>
              <a:rPr lang="en-US" sz="1800" dirty="0">
                <a:latin typeface="Traveling _Typewriter" panose="02000506000000020004" pitchFamily="2" charset="0"/>
              </a:rPr>
              <a:t>gcc/g++) </a:t>
            </a:r>
            <a:r>
              <a:rPr lang="ko-KR" altLang="en-US" sz="1800" dirty="0">
                <a:latin typeface="Traveling _Typewriter" panose="02000506000000020004" pitchFamily="2" charset="0"/>
              </a:rPr>
              <a:t>설치</a:t>
            </a:r>
            <a:endParaRPr lang="en-US" sz="1800" dirty="0">
              <a:latin typeface="Traveling _Typewriter" panose="02000506000000020004" pitchFamily="2" charset="0"/>
            </a:endParaRPr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Another Typewriter" pitchFamily="1" charset="-127"/>
              </a:rPr>
              <a:t>sudo apt install gcc g++</a:t>
            </a:r>
          </a:p>
          <a:p>
            <a:pPr marL="628650" indent="-342900"/>
            <a:r>
              <a:rPr lang="ko-KR" altLang="en-US" sz="1800" dirty="0"/>
              <a:t>버전 컨트롤 시스템 </a:t>
            </a:r>
            <a:r>
              <a:rPr lang="en-US" sz="1800" dirty="0"/>
              <a:t>GIT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pPr lvl="1">
              <a:buFontTx/>
              <a:buChar char="$"/>
            </a:pPr>
            <a:r>
              <a:rPr lang="en-US" sz="1800" dirty="0">
                <a:latin typeface="Traveling _Typewriter" panose="02000506000000020004" pitchFamily="2" charset="0"/>
              </a:rPr>
              <a:t>sudo apt install git</a:t>
            </a:r>
          </a:p>
          <a:p>
            <a:pPr marL="628650" indent="-342900"/>
            <a:r>
              <a:rPr lang="ko-KR" altLang="en-US" sz="1800" dirty="0"/>
              <a:t>편집기 </a:t>
            </a:r>
            <a:r>
              <a:rPr lang="en-US" sz="1800" dirty="0"/>
              <a:t>Visual studio code</a:t>
            </a:r>
            <a:r>
              <a:rPr lang="ko-KR" altLang="en-US" sz="1800" dirty="0"/>
              <a:t> 설치</a:t>
            </a:r>
            <a:endParaRPr lang="en-US" altLang="ko-KR" sz="1800" dirty="0"/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install snapd </a:t>
            </a:r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snap install vscode --classic</a:t>
            </a:r>
          </a:p>
          <a:p>
            <a:pPr marL="628650" indent="-342900"/>
            <a:r>
              <a:rPr lang="en-US" altLang="ko-KR" sz="1800" dirty="0"/>
              <a:t>VMWare Tool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pPr lvl="1">
              <a:buFontTx/>
              <a:buChar char="$"/>
            </a:pP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 </a:t>
            </a:r>
            <a:r>
              <a:rPr lang="en-US" altLang="ko-KR" sz="180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install </a:t>
            </a: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open-</a:t>
            </a:r>
            <a:r>
              <a:rPr lang="en-US" altLang="ko-KR" sz="18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 open-</a:t>
            </a:r>
            <a:r>
              <a:rPr lang="en-US" altLang="ko-KR" sz="18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18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-tools-desktop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281C8-1EE5-4F1B-8EAE-880EA45286E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4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</a:t>
            </a:r>
            <a:r>
              <a:rPr lang="en-US" dirty="0"/>
              <a:t> (p. 71)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000000"/>
                </a:solidFill>
              </a:rPr>
              <a:t>파일은 </a:t>
            </a:r>
            <a:r>
              <a:rPr lang="en-US" altLang="ko-KR" sz="1400" dirty="0" err="1">
                <a:solidFill>
                  <a:srgbClr val="000000"/>
                </a:solidFill>
              </a:rPr>
              <a:t>fopen</a:t>
            </a:r>
            <a:r>
              <a:rPr lang="en-US" altLang="ko-KR" sz="1400" dirty="0">
                <a:solidFill>
                  <a:srgbClr val="000000"/>
                </a:solidFill>
              </a:rPr>
              <a:t> ()</a:t>
            </a:r>
            <a:r>
              <a:rPr lang="ko-KR" altLang="en-US" sz="1400" dirty="0">
                <a:solidFill>
                  <a:srgbClr val="000000"/>
                </a:solidFill>
              </a:rPr>
              <a:t>을 통해 읽고 쓸 수 있도록 열린다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endParaRPr lang="en-US" sz="14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9A9A"/>
                </a:solidFill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solidFill>
                  <a:srgbClr val="007789"/>
                </a:solidFill>
              </a:rPr>
              <a:t>FILE </a:t>
            </a:r>
            <a:r>
              <a:rPr lang="en-US" sz="1400" dirty="0">
                <a:solidFill>
                  <a:srgbClr val="555555"/>
                </a:solidFill>
              </a:rPr>
              <a:t>* </a:t>
            </a:r>
            <a:r>
              <a:rPr lang="en-US" sz="1400" dirty="0" err="1">
                <a:solidFill>
                  <a:srgbClr val="000089"/>
                </a:solidFill>
              </a:rPr>
              <a:t>fopen</a:t>
            </a:r>
            <a:r>
              <a:rPr lang="en-US" sz="1400" dirty="0">
                <a:solidFill>
                  <a:srgbClr val="000000"/>
                </a:solidFill>
              </a:rPr>
              <a:t>(</a:t>
            </a:r>
            <a:r>
              <a:rPr lang="en-US" sz="1400" b="1" dirty="0">
                <a:solidFill>
                  <a:srgbClr val="00669A"/>
                </a:solidFill>
              </a:rPr>
              <a:t>const </a:t>
            </a:r>
            <a:r>
              <a:rPr lang="en-US" sz="1400" b="1" dirty="0">
                <a:solidFill>
                  <a:srgbClr val="007789"/>
                </a:solidFill>
              </a:rPr>
              <a:t>char </a:t>
            </a:r>
            <a:r>
              <a:rPr lang="en-US" sz="1400" dirty="0">
                <a:solidFill>
                  <a:srgbClr val="555555"/>
                </a:solidFill>
              </a:rPr>
              <a:t>*</a:t>
            </a:r>
            <a:r>
              <a:rPr lang="en-US" sz="1400" dirty="0">
                <a:solidFill>
                  <a:srgbClr val="000089"/>
                </a:solidFill>
              </a:rPr>
              <a:t>path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b="1" dirty="0">
                <a:solidFill>
                  <a:srgbClr val="00669A"/>
                </a:solidFill>
              </a:rPr>
              <a:t>const </a:t>
            </a:r>
            <a:r>
              <a:rPr lang="en-US" sz="1400" b="1" dirty="0">
                <a:solidFill>
                  <a:srgbClr val="007789"/>
                </a:solidFill>
              </a:rPr>
              <a:t>char </a:t>
            </a:r>
            <a:r>
              <a:rPr lang="en-US" sz="1400" dirty="0">
                <a:solidFill>
                  <a:srgbClr val="555555"/>
                </a:solidFill>
              </a:rPr>
              <a:t>*</a:t>
            </a:r>
            <a:r>
              <a:rPr lang="en-US" sz="1400" dirty="0">
                <a:solidFill>
                  <a:srgbClr val="000089"/>
                </a:solidFill>
              </a:rPr>
              <a:t>mode</a:t>
            </a:r>
            <a:r>
              <a:rPr lang="en-US" sz="1400" dirty="0">
                <a:solidFill>
                  <a:srgbClr val="000000"/>
                </a:solidFill>
              </a:rPr>
              <a:t>);</a:t>
            </a:r>
          </a:p>
          <a:p>
            <a:r>
              <a:rPr lang="ko-KR" altLang="en-US" sz="1400" dirty="0"/>
              <a:t>이 함수는 </a:t>
            </a:r>
            <a:r>
              <a:rPr lang="en-US" altLang="ko-KR" sz="1400" dirty="0"/>
              <a:t>mode</a:t>
            </a:r>
            <a:r>
              <a:rPr lang="ko-KR" altLang="en-US" sz="1400" dirty="0"/>
              <a:t>에 의해 주어진 행위로 파일 경로를 연다</a:t>
            </a:r>
            <a:r>
              <a:rPr lang="en-US" altLang="ko-KR" sz="1400" dirty="0"/>
              <a:t>.</a:t>
            </a:r>
            <a:endParaRPr lang="en-US" sz="14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89"/>
                </a:solidFill>
              </a:rPr>
              <a:t>mode</a:t>
            </a:r>
            <a:r>
              <a:rPr lang="en-US" sz="1400" dirty="0"/>
              <a:t> : </a:t>
            </a:r>
            <a:r>
              <a:rPr lang="en-US" altLang="ko-KR" sz="1400" dirty="0"/>
              <a:t>mode </a:t>
            </a:r>
            <a:r>
              <a:rPr lang="ko-KR" altLang="en-US" sz="1400" dirty="0"/>
              <a:t>인수는 주어진 파일을 여는 방법을 지정한다</a:t>
            </a:r>
            <a:r>
              <a:rPr lang="en-US" altLang="ko-KR" sz="1400" dirty="0"/>
              <a:t>.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r    : </a:t>
            </a:r>
            <a:r>
              <a:rPr lang="ko-KR" altLang="en-US" sz="1400" dirty="0"/>
              <a:t>읽기 모드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r+  : </a:t>
            </a:r>
            <a:r>
              <a:rPr lang="ko-KR" altLang="en-US" sz="1400" dirty="0"/>
              <a:t>읽고</a:t>
            </a:r>
            <a:r>
              <a:rPr lang="en-US" altLang="ko-KR" sz="1400" dirty="0"/>
              <a:t> </a:t>
            </a:r>
            <a:r>
              <a:rPr lang="ko-KR" altLang="en-US" sz="1400" dirty="0"/>
              <a:t>쓰기 모드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w   : </a:t>
            </a:r>
            <a:r>
              <a:rPr lang="ko-KR" altLang="en-US" sz="1400" dirty="0"/>
              <a:t>쓰기 모드</a:t>
            </a:r>
            <a:endParaRPr 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파일이 있으면 길이가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절단됩니다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파일이 없으면 파일이 생성됩니다</a:t>
            </a:r>
            <a:r>
              <a:rPr lang="en-US" altLang="ko-KR" sz="1400" dirty="0"/>
              <a:t>.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w+ : </a:t>
            </a:r>
            <a:r>
              <a:rPr lang="ko-KR" altLang="en-US" sz="1400" dirty="0"/>
              <a:t>읽고</a:t>
            </a:r>
            <a:r>
              <a:rPr lang="en-US" altLang="ko-KR" sz="1400" dirty="0"/>
              <a:t> </a:t>
            </a:r>
            <a:r>
              <a:rPr lang="ko-KR" altLang="en-US" sz="1400" dirty="0"/>
              <a:t>쓰기 모드</a:t>
            </a:r>
            <a:endParaRPr 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파일이 있으면 길이가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절단됩니다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파일이 없으면 파일이 생성됩니다</a:t>
            </a:r>
            <a:r>
              <a:rPr lang="en-US" altLang="ko-KR" sz="1400" dirty="0"/>
              <a:t>.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a    : </a:t>
            </a:r>
            <a:r>
              <a:rPr lang="ko-KR" altLang="en-US" sz="1400" dirty="0"/>
              <a:t>추가 모드로 쓰기</a:t>
            </a:r>
            <a:endParaRPr 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파일이 없으면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스트림은 파일의 끝에 위치합니다</a:t>
            </a:r>
            <a:r>
              <a:rPr lang="en-US" altLang="ko-KR" sz="1400" dirty="0"/>
              <a:t>.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a+  : </a:t>
            </a:r>
            <a:r>
              <a:rPr lang="ko-KR" altLang="en-US" sz="1400" dirty="0"/>
              <a:t>추가 모드로 일고 쓰기 모드</a:t>
            </a:r>
            <a:endParaRPr 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파일이 없으면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스트림은 파일의 끝에 위치합니다</a:t>
            </a:r>
            <a:r>
              <a:rPr lang="en-US" altLang="ko-KR" sz="1400" dirty="0"/>
              <a:t>.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3C6E-94A8-473E-9778-8ED2BFC3442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22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예제</a:t>
            </a:r>
            <a:r>
              <a:rPr lang="en-US" dirty="0"/>
              <a:t> (p. 72)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rgbClr val="007789"/>
                </a:solidFill>
              </a:rPr>
              <a:t>예제</a:t>
            </a:r>
            <a:r>
              <a:rPr lang="en-US" altLang="ko-KR" sz="2000" b="1" dirty="0">
                <a:solidFill>
                  <a:srgbClr val="007789"/>
                </a:solidFill>
              </a:rPr>
              <a:t>:</a:t>
            </a:r>
            <a:endParaRPr lang="en-US" sz="2000" b="1" dirty="0">
              <a:solidFill>
                <a:srgbClr val="007789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fopen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"/etc/manifest"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"r"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sz="2000" i="1" dirty="0">
                <a:solidFill>
                  <a:srgbClr val="35586C"/>
                </a:solidFill>
                <a:latin typeface="Consolas" panose="020B0609020204030204" pitchFamily="49" charset="0"/>
              </a:rPr>
              <a:t>/* error */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파일 디스크립터를 사용하여 스트림 열기</a:t>
            </a:r>
            <a:endParaRPr lang="en-US" sz="20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2000" dirty="0"/>
              <a:t>함수 </a:t>
            </a:r>
            <a:r>
              <a:rPr lang="en-US" sz="2000" dirty="0" err="1">
                <a:solidFill>
                  <a:srgbClr val="7030A0"/>
                </a:solidFill>
              </a:rPr>
              <a:t>fdopen</a:t>
            </a:r>
            <a:r>
              <a:rPr lang="en-US" altLang="ko-KR" sz="2000" dirty="0"/>
              <a:t>()</a:t>
            </a:r>
            <a:r>
              <a:rPr lang="ko-KR" altLang="en-US" sz="2000" dirty="0"/>
              <a:t>은 이미 열려있는 파일 디스크립터</a:t>
            </a:r>
            <a:r>
              <a:rPr lang="en-US" altLang="ko-KR" sz="2000" dirty="0"/>
              <a:t>(fd)</a:t>
            </a:r>
            <a:r>
              <a:rPr lang="ko-KR" altLang="en-US" sz="2000" dirty="0"/>
              <a:t>를 스트림으로 변환한다</a:t>
            </a:r>
            <a:r>
              <a:rPr lang="en-US" altLang="ko-KR" sz="2000" dirty="0"/>
              <a:t>.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/>
            <a:r>
              <a:rPr lang="fr-FR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fr-FR" sz="2000" dirty="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fr-FR" sz="2000" dirty="0">
                <a:solidFill>
                  <a:srgbClr val="000089"/>
                </a:solidFill>
                <a:latin typeface="Consolas" panose="020B0609020204030204" pitchFamily="49" charset="0"/>
              </a:rPr>
              <a:t>fdopen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fr-FR" sz="2000" dirty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const </a:t>
            </a:r>
            <a:r>
              <a:rPr lang="fr-FR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fr-FR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fr-FR" sz="2000" dirty="0">
                <a:solidFill>
                  <a:srgbClr val="000089"/>
                </a:solidFill>
                <a:latin typeface="Consolas" panose="020B0609020204030204" pitchFamily="49" charset="0"/>
              </a:rPr>
              <a:t>mode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683-7A0E-4BFF-BF93-8D12AD48949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 닫기</a:t>
            </a:r>
            <a:r>
              <a:rPr lang="en-US" dirty="0"/>
              <a:t> (p. 73)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fclose</a:t>
            </a:r>
            <a:r>
              <a:rPr lang="en-US" altLang="ko-KR" dirty="0">
                <a:solidFill>
                  <a:srgbClr val="000000"/>
                </a:solidFill>
              </a:rPr>
              <a:t>() </a:t>
            </a:r>
            <a:r>
              <a:rPr lang="ko-KR" altLang="en-US" dirty="0">
                <a:solidFill>
                  <a:srgbClr val="000000"/>
                </a:solidFill>
              </a:rPr>
              <a:t>함수는 스트림을 닫는다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rgbClr val="007888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fclose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888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</a:rPr>
              <a:t>버퍼링되고 아직 기록되지 않은 데이터는 먼저 플러시됩니다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</a:rPr>
              <a:t>성공하면 </a:t>
            </a:r>
            <a:r>
              <a:rPr lang="en-US" dirty="0">
                <a:solidFill>
                  <a:srgbClr val="7030A0"/>
                </a:solidFill>
              </a:rPr>
              <a:t>fclose</a:t>
            </a:r>
            <a:r>
              <a:rPr lang="en-US" altLang="ko-KR" dirty="0">
                <a:solidFill>
                  <a:srgbClr val="000000"/>
                </a:solidFill>
              </a:rPr>
              <a:t>()</a:t>
            </a:r>
            <a:r>
              <a:rPr lang="ko-KR" altLang="en-US" dirty="0">
                <a:solidFill>
                  <a:srgbClr val="000000"/>
                </a:solidFill>
              </a:rPr>
              <a:t>는 </a:t>
            </a:r>
            <a:r>
              <a:rPr lang="en-US" altLang="ko-KR" dirty="0">
                <a:solidFill>
                  <a:srgbClr val="000000"/>
                </a:solidFill>
              </a:rPr>
              <a:t>0</a:t>
            </a:r>
            <a:r>
              <a:rPr lang="ko-KR" altLang="en-US" dirty="0">
                <a:solidFill>
                  <a:srgbClr val="000000"/>
                </a:solidFill>
              </a:rPr>
              <a:t>을 반환합니다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r>
              <a:rPr lang="ko-KR" altLang="en-US" dirty="0"/>
              <a:t>실패하면 </a:t>
            </a:r>
            <a:r>
              <a:rPr lang="en-US" altLang="ko-KR" dirty="0"/>
              <a:t>EOF</a:t>
            </a:r>
            <a:r>
              <a:rPr lang="ko-KR" altLang="en-US" dirty="0"/>
              <a:t>를 반환하고 </a:t>
            </a:r>
            <a:r>
              <a:rPr lang="en-US" altLang="ko-KR" dirty="0"/>
              <a:t>errno</a:t>
            </a:r>
            <a:r>
              <a:rPr lang="ko-KR" altLang="en-US" dirty="0"/>
              <a:t>를 적절하게 설정합니다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3A69-91DC-453B-A65E-BD90F611DA5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0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모든 스트림 닫기</a:t>
            </a:r>
            <a:r>
              <a:rPr lang="en-US" dirty="0"/>
              <a:t> (p. 73)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fcloseall</a:t>
            </a:r>
            <a:r>
              <a:rPr lang="en-US" altLang="ko-KR" dirty="0">
                <a:solidFill>
                  <a:srgbClr val="000000"/>
                </a:solidFill>
              </a:rPr>
              <a:t>() </a:t>
            </a:r>
            <a:r>
              <a:rPr lang="ko-KR" altLang="en-US" dirty="0">
                <a:solidFill>
                  <a:srgbClr val="000000"/>
                </a:solidFill>
              </a:rPr>
              <a:t>함수는 표준 입력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표준 출력 및 표준 오류를 포함하여 현재 프로세스의 모든 스트림을 닫습니다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rgbClr val="007888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fcloseall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888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</a:rPr>
              <a:t>닫히기 전에 모든 스트림이 플러시됩니다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ko-KR" altLang="en-US" dirty="0"/>
              <a:t>이 함수는 항상 </a:t>
            </a:r>
            <a:r>
              <a:rPr lang="en-US" altLang="ko-KR" dirty="0"/>
              <a:t>0</a:t>
            </a:r>
            <a:r>
              <a:rPr lang="ko-KR" altLang="en-US" dirty="0"/>
              <a:t>을 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FE27-8A94-4A76-BE17-0324E825853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3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스트림에서 읽기</a:t>
            </a:r>
            <a:r>
              <a:rPr lang="en-US" dirty="0"/>
              <a:t> (p. 74)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함수 </a:t>
            </a:r>
            <a:r>
              <a:rPr lang="en-US" altLang="ko-KR" dirty="0">
                <a:solidFill>
                  <a:srgbClr val="000000"/>
                </a:solidFill>
              </a:rPr>
              <a:t>fgetc()</a:t>
            </a:r>
            <a:r>
              <a:rPr lang="ko-KR" altLang="en-US" dirty="0">
                <a:solidFill>
                  <a:srgbClr val="000000"/>
                </a:solidFill>
              </a:rPr>
              <a:t>는 스트림에서 단일 문자를 읽는 데 사용됩니다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9"/>
                </a:solidFill>
              </a:rPr>
              <a:t>int </a:t>
            </a:r>
            <a:r>
              <a:rPr lang="en-US" sz="2000" dirty="0">
                <a:solidFill>
                  <a:srgbClr val="000089"/>
                </a:solidFill>
              </a:rPr>
              <a:t>fgetc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007789"/>
                </a:solidFill>
              </a:rPr>
              <a:t>FILE </a:t>
            </a:r>
            <a:r>
              <a:rPr lang="en-US" sz="2000" dirty="0">
                <a:solidFill>
                  <a:srgbClr val="555555"/>
                </a:solidFill>
              </a:rPr>
              <a:t>*</a:t>
            </a:r>
            <a:r>
              <a:rPr lang="en-US" sz="2000" dirty="0">
                <a:solidFill>
                  <a:srgbClr val="000089"/>
                </a:solidFill>
              </a:rPr>
              <a:t>stream</a:t>
            </a:r>
            <a:r>
              <a:rPr lang="en-US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이 함수는 </a:t>
            </a:r>
            <a:r>
              <a:rPr lang="en-US" altLang="ko-KR" dirty="0">
                <a:solidFill>
                  <a:srgbClr val="000000"/>
                </a:solidFill>
              </a:rPr>
              <a:t>stream</a:t>
            </a:r>
            <a:r>
              <a:rPr lang="ko-KR" altLang="en-US" dirty="0">
                <a:solidFill>
                  <a:srgbClr val="000000"/>
                </a:solidFill>
              </a:rPr>
              <a:t>에서 한 바이트를 읽고 </a:t>
            </a:r>
            <a:r>
              <a:rPr lang="en-US" altLang="ko-KR" dirty="0">
                <a:solidFill>
                  <a:srgbClr val="000000"/>
                </a:solidFill>
              </a:rPr>
              <a:t>unsigned char</a:t>
            </a:r>
            <a:r>
              <a:rPr lang="ko-KR" altLang="en-US" dirty="0">
                <a:solidFill>
                  <a:srgbClr val="000000"/>
                </a:solidFill>
              </a:rPr>
              <a:t>로 변환하여 </a:t>
            </a:r>
            <a:r>
              <a:rPr lang="en-US" altLang="ko-KR" dirty="0">
                <a:solidFill>
                  <a:srgbClr val="000000"/>
                </a:solidFill>
              </a:rPr>
              <a:t>int</a:t>
            </a:r>
            <a:r>
              <a:rPr lang="ko-KR" altLang="en-US" dirty="0">
                <a:solidFill>
                  <a:srgbClr val="000000"/>
                </a:solidFill>
              </a:rPr>
              <a:t>로 반환합니다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예제</a:t>
            </a:r>
            <a:r>
              <a:rPr lang="en-US" altLang="ko-KR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fgetc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dirty="0">
                <a:solidFill>
                  <a:srgbClr val="35586C"/>
                </a:solidFill>
                <a:latin typeface="Consolas" panose="020B0609020204030204" pitchFamily="49" charset="0"/>
              </a:rPr>
              <a:t>   /* error */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else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sz="2000" dirty="0">
                <a:solidFill>
                  <a:srgbClr val="000089"/>
                </a:solidFill>
                <a:latin typeface="Consolas" panose="020B0609020204030204" pitchFamily="49" charset="0"/>
              </a:rPr>
              <a:t>   printf 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CD3300"/>
                </a:solidFill>
                <a:latin typeface="Consolas" panose="020B0609020204030204" pitchFamily="49" charset="0"/>
              </a:rPr>
              <a:t>"c=%c</a:t>
            </a:r>
            <a:r>
              <a:rPr lang="pt-BR" sz="2000" b="1" dirty="0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pt-BR" sz="2000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pt-BR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char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pt-BR" sz="2000" dirty="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32D3-18D0-4197-92D4-F1646A142F1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28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다시 넣기</a:t>
            </a:r>
            <a:r>
              <a:rPr lang="en-US" dirty="0"/>
              <a:t> (p. 74)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표준 </a:t>
            </a:r>
            <a:r>
              <a:rPr lang="en-US" altLang="ko-KR" sz="2000" dirty="0"/>
              <a:t>I/O</a:t>
            </a:r>
            <a:r>
              <a:rPr lang="ko-KR" altLang="en-US" sz="2000" dirty="0"/>
              <a:t>는 한 문자를 다시 스트림으로 푸시하는 기능을 제공합니다</a:t>
            </a:r>
            <a:r>
              <a:rPr lang="en-US" altLang="ko-KR" sz="2000" dirty="0"/>
              <a:t>.</a:t>
            </a:r>
            <a:r>
              <a:rPr lang="en-US" sz="20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9"/>
                </a:solidFill>
              </a:rPr>
              <a:t>int </a:t>
            </a:r>
            <a:r>
              <a:rPr lang="en-US" sz="2000" dirty="0" err="1">
                <a:solidFill>
                  <a:srgbClr val="000089"/>
                </a:solidFill>
              </a:rPr>
              <a:t>ungetc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007789"/>
                </a:solidFill>
              </a:rPr>
              <a:t>int </a:t>
            </a:r>
            <a:r>
              <a:rPr lang="en-US" sz="2000" dirty="0">
                <a:solidFill>
                  <a:srgbClr val="555555"/>
                </a:solidFill>
              </a:rPr>
              <a:t>c</a:t>
            </a:r>
            <a:r>
              <a:rPr lang="en-US" sz="2000" dirty="0">
                <a:solidFill>
                  <a:srgbClr val="000089"/>
                </a:solidFill>
              </a:rPr>
              <a:t>, </a:t>
            </a:r>
            <a:r>
              <a:rPr lang="en-US" sz="2000" b="1" dirty="0">
                <a:solidFill>
                  <a:srgbClr val="007789"/>
                </a:solidFill>
              </a:rPr>
              <a:t>FILE </a:t>
            </a:r>
            <a:r>
              <a:rPr lang="en-US" sz="2000" dirty="0">
                <a:solidFill>
                  <a:srgbClr val="555555"/>
                </a:solidFill>
              </a:rPr>
              <a:t>*</a:t>
            </a:r>
            <a:r>
              <a:rPr lang="en-US" sz="2000" dirty="0">
                <a:solidFill>
                  <a:srgbClr val="000089"/>
                </a:solidFill>
              </a:rPr>
              <a:t>stream</a:t>
            </a:r>
            <a:r>
              <a:rPr lang="en-US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Each call pushes back c, cast to an unsigned char, onto stream.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각 호출은 </a:t>
            </a:r>
            <a:r>
              <a:rPr lang="en-US" altLang="ko-KR" sz="2000" dirty="0"/>
              <a:t>unsigned char</a:t>
            </a:r>
            <a:r>
              <a:rPr lang="ko-KR" altLang="en-US" sz="2000" dirty="0"/>
              <a:t>로 캐스팅된 문자 </a:t>
            </a:r>
            <a:r>
              <a:rPr lang="en-US" altLang="ko-KR" sz="2000" dirty="0"/>
              <a:t>c</a:t>
            </a:r>
            <a:r>
              <a:rPr lang="ko-KR" altLang="en-US" sz="2000" dirty="0"/>
              <a:t>를 스트림으로 푸시백한다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성공하면 </a:t>
            </a:r>
            <a:r>
              <a:rPr lang="en-US" altLang="ko-KR" sz="2000" dirty="0"/>
              <a:t>c</a:t>
            </a:r>
            <a:r>
              <a:rPr lang="ko-KR" altLang="en-US" sz="2000" dirty="0"/>
              <a:t>가 반환됩니다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실패하면 </a:t>
            </a:r>
            <a:r>
              <a:rPr lang="en-US" altLang="ko-KR" sz="2000" dirty="0"/>
              <a:t>EOF</a:t>
            </a:r>
            <a:r>
              <a:rPr lang="ko-KR" altLang="en-US" sz="2000" dirty="0"/>
              <a:t>가 반환됩니다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스트림으로부터의 후속 읽기는 </a:t>
            </a:r>
            <a:r>
              <a:rPr lang="en-US" altLang="ko-KR" sz="2000" dirty="0"/>
              <a:t>c</a:t>
            </a:r>
            <a:r>
              <a:rPr lang="ko-KR" altLang="en-US" sz="2000" dirty="0"/>
              <a:t>를 반환한다</a:t>
            </a:r>
            <a:r>
              <a:rPr lang="en-US" altLang="ko-KR" sz="2000" dirty="0"/>
              <a:t>.</a:t>
            </a:r>
            <a:endParaRPr lang="en-US" sz="2000" dirty="0"/>
          </a:p>
          <a:p>
            <a:pPr>
              <a:lnSpc>
                <a:spcPct val="120000"/>
              </a:lnSpc>
            </a:pP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0FA9-04D6-405E-9017-41C5F732582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문자열</a:t>
            </a:r>
            <a:r>
              <a:rPr lang="en-US" altLang="ko-KR" dirty="0"/>
              <a:t> </a:t>
            </a:r>
            <a:r>
              <a:rPr lang="ko-KR" altLang="en-US" dirty="0"/>
              <a:t>리터럴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81038" y="1255272"/>
            <a:ext cx="7850487" cy="2423170"/>
          </a:xfrm>
        </p:spPr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  <a:r>
              <a:rPr lang="ko-KR" altLang="en-US" dirty="0"/>
              <a:t>은 여러 </a:t>
            </a:r>
            <a:r>
              <a:rPr lang="ko-KR" altLang="en-US"/>
              <a:t>개의 문자를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표현한다</a:t>
            </a:r>
            <a:r>
              <a:rPr lang="en-US" altLang="ko-KR" dirty="0"/>
              <a:t>.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str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wstr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안녕하세요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F919E-7EE9-461B-BA48-90A7CBA1BD26}" type="datetime1">
              <a:rPr lang="ko-KR" altLang="en-US" smtClean="0"/>
              <a:t>2019-06-29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126</a:t>
            </a:fld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4" y="571699"/>
            <a:ext cx="2060812" cy="16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43751"/>
              </p:ext>
            </p:extLst>
          </p:nvPr>
        </p:nvGraphicFramePr>
        <p:xfrm>
          <a:off x="3349790" y="3987482"/>
          <a:ext cx="5747190" cy="883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7865">
                  <a:extLst>
                    <a:ext uri="{9D8B030D-6E8A-4147-A177-3AD203B41FA5}">
                      <a16:colId xmlns:a16="http://schemas.microsoft.com/office/drawing/2014/main" val="1075452707"/>
                    </a:ext>
                  </a:extLst>
                </a:gridCol>
                <a:gridCol w="957865">
                  <a:extLst>
                    <a:ext uri="{9D8B030D-6E8A-4147-A177-3AD203B41FA5}">
                      <a16:colId xmlns:a16="http://schemas.microsoft.com/office/drawing/2014/main" val="1757765896"/>
                    </a:ext>
                  </a:extLst>
                </a:gridCol>
                <a:gridCol w="957865">
                  <a:extLst>
                    <a:ext uri="{9D8B030D-6E8A-4147-A177-3AD203B41FA5}">
                      <a16:colId xmlns:a16="http://schemas.microsoft.com/office/drawing/2014/main" val="333069112"/>
                    </a:ext>
                  </a:extLst>
                </a:gridCol>
                <a:gridCol w="957865">
                  <a:extLst>
                    <a:ext uri="{9D8B030D-6E8A-4147-A177-3AD203B41FA5}">
                      <a16:colId xmlns:a16="http://schemas.microsoft.com/office/drawing/2014/main" val="3042979920"/>
                    </a:ext>
                  </a:extLst>
                </a:gridCol>
                <a:gridCol w="957865">
                  <a:extLst>
                    <a:ext uri="{9D8B030D-6E8A-4147-A177-3AD203B41FA5}">
                      <a16:colId xmlns:a16="http://schemas.microsoft.com/office/drawing/2014/main" val="1468910906"/>
                    </a:ext>
                  </a:extLst>
                </a:gridCol>
                <a:gridCol w="957865">
                  <a:extLst>
                    <a:ext uri="{9D8B030D-6E8A-4147-A177-3AD203B41FA5}">
                      <a16:colId xmlns:a16="http://schemas.microsoft.com/office/drawing/2014/main" val="773509671"/>
                    </a:ext>
                  </a:extLst>
                </a:gridCol>
              </a:tblGrid>
              <a:tr h="2699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989872"/>
                  </a:ext>
                </a:extLst>
              </a:tr>
              <a:tr h="269957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onsolas" panose="020B0609020204030204" pitchFamily="49" charset="0"/>
                        </a:rPr>
                        <a:t>'H'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onsolas" panose="020B0609020204030204" pitchFamily="49" charset="0"/>
                        </a:rPr>
                        <a:t>'E'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onsolas" panose="020B0609020204030204" pitchFamily="49" charset="0"/>
                        </a:rPr>
                        <a:t>'L'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onsolas" panose="020B0609020204030204" pitchFamily="49" charset="0"/>
                        </a:rPr>
                        <a:t>'L'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onsolas" panose="020B0609020204030204" pitchFamily="49" charset="0"/>
                        </a:rPr>
                        <a:t>'O'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onsolas" panose="020B0609020204030204" pitchFamily="49" charset="0"/>
                        </a:rPr>
                        <a:t>'\0'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4944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62247" y="4232632"/>
            <a:ext cx="1140913" cy="39361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dirty="0"/>
              <a:t>str</a:t>
            </a:r>
          </a:p>
        </p:txBody>
      </p:sp>
      <p:cxnSp>
        <p:nvCxnSpPr>
          <p:cNvPr id="10" name="직선 화살표 연결선 9"/>
          <p:cNvCxnSpPr>
            <a:cxnSpLocks/>
            <a:stCxn id="8" idx="3"/>
            <a:endCxn id="7" idx="1"/>
          </p:cNvCxnSpPr>
          <p:nvPr/>
        </p:nvCxnSpPr>
        <p:spPr>
          <a:xfrm>
            <a:off x="2403160" y="4429442"/>
            <a:ext cx="946630" cy="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2247" y="5483343"/>
            <a:ext cx="1162418" cy="4167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dirty="0"/>
              <a:t>wstr</a:t>
            </a:r>
          </a:p>
        </p:txBody>
      </p:sp>
      <p:cxnSp>
        <p:nvCxnSpPr>
          <p:cNvPr id="17" name="직선 화살표 연결선 16"/>
          <p:cNvCxnSpPr>
            <a:cxnSpLocks/>
            <a:stCxn id="16" idx="3"/>
            <a:endCxn id="25" idx="1"/>
          </p:cNvCxnSpPr>
          <p:nvPr/>
        </p:nvCxnSpPr>
        <p:spPr>
          <a:xfrm>
            <a:off x="2424665" y="5691725"/>
            <a:ext cx="925119" cy="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49342"/>
              </p:ext>
            </p:extLst>
          </p:nvPr>
        </p:nvGraphicFramePr>
        <p:xfrm>
          <a:off x="3349784" y="5280245"/>
          <a:ext cx="5747196" cy="822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933">
                  <a:extLst>
                    <a:ext uri="{9D8B030D-6E8A-4147-A177-3AD203B41FA5}">
                      <a16:colId xmlns:a16="http://schemas.microsoft.com/office/drawing/2014/main" val="1075452707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1757765896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333069112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3042979920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1468910906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773509671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999963080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2507495529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3870113774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3467947015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3883409107"/>
                    </a:ext>
                  </a:extLst>
                </a:gridCol>
                <a:gridCol w="478933">
                  <a:extLst>
                    <a:ext uri="{9D8B030D-6E8A-4147-A177-3AD203B41FA5}">
                      <a16:colId xmlns:a16="http://schemas.microsoft.com/office/drawing/2014/main" val="1152860107"/>
                    </a:ext>
                  </a:extLst>
                </a:gridCol>
              </a:tblGrid>
              <a:tr h="2699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989872"/>
                  </a:ext>
                </a:extLst>
              </a:tr>
              <a:tr h="26995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ko-KR" altLang="en-US" sz="2800">
                          <a:latin typeface="Consolas" panose="020B0609020204030204" pitchFamily="49" charset="0"/>
                        </a:rPr>
                        <a:t>안</a:t>
                      </a:r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ko-KR" altLang="en-US" sz="2800">
                          <a:latin typeface="Consolas" panose="020B0609020204030204" pitchFamily="49" charset="0"/>
                        </a:rPr>
                        <a:t>녕'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ko-KR" altLang="en-US" sz="2800">
                          <a:latin typeface="Consolas" panose="020B0609020204030204" pitchFamily="49" charset="0"/>
                        </a:rPr>
                        <a:t>하</a:t>
                      </a:r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ko-KR" altLang="en-US" sz="2800">
                          <a:latin typeface="Consolas" panose="020B0609020204030204" pitchFamily="49" charset="0"/>
                        </a:rPr>
                        <a:t>세</a:t>
                      </a:r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ko-KR" altLang="en-US" sz="2800">
                          <a:latin typeface="Consolas" panose="020B0609020204030204" pitchFamily="49" charset="0"/>
                        </a:rPr>
                        <a:t>요</a:t>
                      </a:r>
                      <a:r>
                        <a:rPr lang="en-US" altLang="ko-KR" sz="2800">
                          <a:latin typeface="Consolas" panose="020B0609020204030204" pitchFamily="49" charset="0"/>
                        </a:rPr>
                        <a:t>'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onsolas" panose="020B0609020204030204" pitchFamily="49" charset="0"/>
                        </a:rPr>
                        <a:t>'\0'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494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328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줄 읽기</a:t>
            </a:r>
            <a:r>
              <a:rPr lang="en-US" dirty="0"/>
              <a:t> (p. 75)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8998671" cy="49216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함수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fgets</a:t>
            </a:r>
            <a:r>
              <a:rPr lang="en-US" altLang="ko-KR" sz="2000" dirty="0">
                <a:solidFill>
                  <a:srgbClr val="242021"/>
                </a:solidFill>
              </a:rPr>
              <a:t>()</a:t>
            </a:r>
            <a:r>
              <a:rPr lang="ko-KR" altLang="en-US" sz="2000" dirty="0">
                <a:solidFill>
                  <a:srgbClr val="242021"/>
                </a:solidFill>
              </a:rPr>
              <a:t>는 주어진 스트림에서 문자열을 읽습니다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999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fgets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7788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이 함수는 </a:t>
            </a:r>
            <a:r>
              <a:rPr lang="en-US" altLang="ko-KR" sz="2000" dirty="0">
                <a:solidFill>
                  <a:srgbClr val="242021"/>
                </a:solidFill>
              </a:rPr>
              <a:t>stream</a:t>
            </a:r>
            <a:r>
              <a:rPr lang="ko-KR" altLang="en-US" sz="2000" dirty="0">
                <a:solidFill>
                  <a:srgbClr val="242021"/>
                </a:solidFill>
              </a:rPr>
              <a:t>에서 </a:t>
            </a:r>
            <a:r>
              <a:rPr lang="en-US" altLang="ko-KR" sz="2000" dirty="0">
                <a:solidFill>
                  <a:srgbClr val="242021"/>
                </a:solidFill>
              </a:rPr>
              <a:t>size </a:t>
            </a:r>
            <a:r>
              <a:rPr lang="ko-KR" altLang="en-US" sz="2000" dirty="0">
                <a:solidFill>
                  <a:srgbClr val="242021"/>
                </a:solidFill>
              </a:rPr>
              <a:t>바이트보다 하나 작은 바이트를 읽고 </a:t>
            </a:r>
            <a:r>
              <a:rPr lang="en-US" altLang="ko-KR" sz="2000" dirty="0">
                <a:solidFill>
                  <a:srgbClr val="242021"/>
                </a:solidFill>
              </a:rPr>
              <a:t>str</a:t>
            </a:r>
            <a:r>
              <a:rPr lang="ko-KR" altLang="en-US" sz="2000" dirty="0">
                <a:solidFill>
                  <a:srgbClr val="242021"/>
                </a:solidFill>
              </a:rPr>
              <a:t>에 결과를 저장합니다</a:t>
            </a:r>
            <a:r>
              <a:rPr lang="en-US" altLang="ko-KR" sz="2000" dirty="0">
                <a:solidFill>
                  <a:srgbClr val="242021"/>
                </a:solidFill>
              </a:rPr>
              <a:t>. </a:t>
            </a:r>
            <a:r>
              <a:rPr lang="ko-KR" altLang="en-US" sz="2000" dirty="0">
                <a:solidFill>
                  <a:srgbClr val="242021"/>
                </a:solidFill>
              </a:rPr>
              <a:t>널 문자 </a:t>
            </a:r>
            <a:r>
              <a:rPr lang="en-US" altLang="ko-KR" sz="2000" dirty="0">
                <a:solidFill>
                  <a:srgbClr val="242021"/>
                </a:solidFill>
              </a:rPr>
              <a:t>(\0)</a:t>
            </a:r>
            <a:r>
              <a:rPr lang="ko-KR" altLang="en-US" sz="2000" dirty="0">
                <a:solidFill>
                  <a:srgbClr val="242021"/>
                </a:solidFill>
              </a:rPr>
              <a:t>는 마지막 바이트를 읽은 후 버퍼에 저장됩니다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242021"/>
                </a:solidFill>
              </a:rPr>
              <a:t>EOF </a:t>
            </a:r>
            <a:r>
              <a:rPr lang="ko-KR" altLang="en-US" sz="2000" dirty="0">
                <a:solidFill>
                  <a:srgbClr val="242021"/>
                </a:solidFill>
              </a:rPr>
              <a:t>또는 개행 문자</a:t>
            </a:r>
            <a:r>
              <a:rPr lang="en-US" altLang="ko-KR" sz="2000" dirty="0">
                <a:solidFill>
                  <a:srgbClr val="242021"/>
                </a:solidFill>
              </a:rPr>
              <a:t>(\n)</a:t>
            </a:r>
            <a:r>
              <a:rPr lang="ko-KR" altLang="en-US" sz="2000" dirty="0">
                <a:solidFill>
                  <a:srgbClr val="242021"/>
                </a:solidFill>
              </a:rPr>
              <a:t>에 도달하면 읽기가 중지됩니다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개행을 읽으면 </a:t>
            </a:r>
            <a:r>
              <a:rPr lang="en-US" altLang="ko-KR" sz="2000" dirty="0">
                <a:solidFill>
                  <a:srgbClr val="242021"/>
                </a:solidFill>
              </a:rPr>
              <a:t>\n</a:t>
            </a:r>
            <a:r>
              <a:rPr lang="ko-KR" altLang="en-US" sz="2000" dirty="0">
                <a:solidFill>
                  <a:srgbClr val="242021"/>
                </a:solidFill>
              </a:rPr>
              <a:t>은 </a:t>
            </a:r>
            <a:r>
              <a:rPr lang="en-US" altLang="ko-KR" sz="2000" dirty="0">
                <a:solidFill>
                  <a:srgbClr val="242021"/>
                </a:solidFill>
              </a:rPr>
              <a:t>str</a:t>
            </a:r>
            <a:r>
              <a:rPr lang="ko-KR" altLang="en-US" sz="2000" dirty="0">
                <a:solidFill>
                  <a:srgbClr val="242021"/>
                </a:solidFill>
              </a:rPr>
              <a:t>에 저장됩니다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성공하면 </a:t>
            </a:r>
            <a:r>
              <a:rPr lang="en-US" altLang="ko-KR" sz="2000" dirty="0">
                <a:solidFill>
                  <a:srgbClr val="242021"/>
                </a:solidFill>
              </a:rPr>
              <a:t>str</a:t>
            </a:r>
            <a:r>
              <a:rPr lang="ko-KR" altLang="en-US" sz="2000" dirty="0">
                <a:solidFill>
                  <a:srgbClr val="242021"/>
                </a:solidFill>
              </a:rPr>
              <a:t>이 반환됩니다</a:t>
            </a:r>
            <a:r>
              <a:rPr lang="en-US" altLang="ko-KR" sz="2000" dirty="0">
                <a:solidFill>
                  <a:srgbClr val="242021"/>
                </a:solidFill>
              </a:rPr>
              <a:t>. </a:t>
            </a:r>
            <a:r>
              <a:rPr lang="ko-KR" altLang="en-US" sz="2000" dirty="0">
                <a:solidFill>
                  <a:srgbClr val="242021"/>
                </a:solidFill>
              </a:rPr>
              <a:t>실패하면 </a:t>
            </a:r>
            <a:r>
              <a:rPr lang="en-US" altLang="ko-KR" sz="2000" dirty="0">
                <a:solidFill>
                  <a:srgbClr val="242021"/>
                </a:solidFill>
              </a:rPr>
              <a:t>NULL</a:t>
            </a:r>
            <a:r>
              <a:rPr lang="ko-KR" altLang="en-US" sz="2000" dirty="0">
                <a:solidFill>
                  <a:srgbClr val="242021"/>
                </a:solidFill>
              </a:rPr>
              <a:t>이 반환됩니다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예제</a:t>
            </a:r>
            <a:r>
              <a:rPr lang="en-US" altLang="ko-KR" sz="2000" dirty="0">
                <a:solidFill>
                  <a:srgbClr val="242021"/>
                </a:solidFill>
              </a:rPr>
              <a:t>:</a:t>
            </a:r>
            <a:r>
              <a:rPr lang="en-US" sz="2000" dirty="0">
                <a:solidFill>
                  <a:srgbClr val="242021"/>
                </a:solidFill>
              </a:rPr>
              <a:t/>
            </a:r>
            <a:br>
              <a:rPr lang="en-US" sz="2000" dirty="0">
                <a:solidFill>
                  <a:srgbClr val="242021"/>
                </a:solidFill>
              </a:rPr>
            </a:br>
            <a:r>
              <a:rPr lang="en-US" sz="2000" b="1" dirty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LINE_MAX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fgets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LINE_MAX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35586C"/>
                </a:solidFill>
                <a:latin typeface="Consolas" panose="020B0609020204030204" pitchFamily="49" charset="0"/>
              </a:rPr>
              <a:t>/* error */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4-71CE-4218-9209-7A286D6D580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0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읽기</a:t>
            </a:r>
            <a:r>
              <a:rPr lang="en-US" dirty="0"/>
              <a:t> ½ (p. 75)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8998671" cy="4921692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rgbClr val="242021"/>
                </a:solidFill>
              </a:rPr>
              <a:t>개발자는 개행 문자 이외의 구분 기호</a:t>
            </a:r>
            <a:r>
              <a:rPr lang="en-US" altLang="ko-KR" sz="2000" dirty="0">
                <a:solidFill>
                  <a:srgbClr val="242021"/>
                </a:solidFill>
              </a:rPr>
              <a:t>(</a:t>
            </a:r>
            <a:r>
              <a:rPr lang="en-US" sz="2000" dirty="0">
                <a:solidFill>
                  <a:srgbClr val="242021"/>
                </a:solidFill>
              </a:rPr>
              <a:t>delimiter)</a:t>
            </a:r>
            <a:r>
              <a:rPr lang="ko-KR" altLang="en-US" sz="2000" dirty="0">
                <a:solidFill>
                  <a:srgbClr val="242021"/>
                </a:solidFill>
              </a:rPr>
              <a:t>를 사용한다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</a:rPr>
              <a:t>아래 예제는 </a:t>
            </a:r>
            <a:r>
              <a:rPr lang="en-US" altLang="ko-KR" sz="2000" dirty="0">
                <a:solidFill>
                  <a:srgbClr val="000000"/>
                </a:solidFill>
              </a:rPr>
              <a:t>stream</a:t>
            </a:r>
            <a:r>
              <a:rPr lang="ko-KR" altLang="en-US" sz="2000" dirty="0">
                <a:solidFill>
                  <a:srgbClr val="000000"/>
                </a:solidFill>
              </a:rPr>
              <a:t>에서 </a:t>
            </a:r>
            <a:r>
              <a:rPr lang="en-US" altLang="ko-KR" sz="2000" dirty="0">
                <a:solidFill>
                  <a:srgbClr val="000000"/>
                </a:solidFill>
              </a:rPr>
              <a:t>n - 1 </a:t>
            </a:r>
            <a:r>
              <a:rPr lang="ko-KR" altLang="en-US" sz="2000" dirty="0">
                <a:solidFill>
                  <a:srgbClr val="000000"/>
                </a:solidFill>
              </a:rPr>
              <a:t>바이트를 </a:t>
            </a:r>
            <a:r>
              <a:rPr lang="en-US" altLang="ko-KR" sz="2000" dirty="0">
                <a:solidFill>
                  <a:srgbClr val="000000"/>
                </a:solidFill>
              </a:rPr>
              <a:t>str</a:t>
            </a:r>
            <a:r>
              <a:rPr lang="ko-KR" altLang="en-US" sz="2000" dirty="0">
                <a:solidFill>
                  <a:srgbClr val="000000"/>
                </a:solidFill>
              </a:rPr>
              <a:t>로 읽어 들이고 </a:t>
            </a:r>
            <a:r>
              <a:rPr lang="en-US" altLang="ko-KR" sz="2000" dirty="0">
                <a:solidFill>
                  <a:srgbClr val="000000"/>
                </a:solidFill>
              </a:rPr>
              <a:t>\0 </a:t>
            </a:r>
            <a:r>
              <a:rPr lang="ko-KR" altLang="en-US" sz="2000" dirty="0">
                <a:solidFill>
                  <a:srgbClr val="000000"/>
                </a:solidFill>
              </a:rPr>
              <a:t>문자를 추가합니다</a:t>
            </a:r>
            <a:r>
              <a:rPr lang="en-US" altLang="ko-KR" sz="2000" dirty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b="1" dirty="0">
              <a:solidFill>
                <a:srgbClr val="007789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while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n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0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fgetc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	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++ 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CD3300"/>
                </a:solidFill>
                <a:latin typeface="Consolas" panose="020B0609020204030204" pitchFamily="49" charset="0"/>
              </a:rPr>
              <a:t>'\0'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BCC0-64B3-42C2-969C-C784204DB1F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3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읽기</a:t>
            </a:r>
            <a:r>
              <a:rPr lang="en-US" dirty="0"/>
              <a:t> 2/2 (p. 76)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8998671" cy="4921692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</a:rPr>
              <a:t>아래 예제는 정수 </a:t>
            </a:r>
            <a:r>
              <a:rPr lang="en-US" altLang="ko-KR" sz="2000" dirty="0">
                <a:solidFill>
                  <a:srgbClr val="000000"/>
                </a:solidFill>
              </a:rPr>
              <a:t>d </a:t>
            </a:r>
            <a:r>
              <a:rPr lang="ko-KR" altLang="en-US" sz="2000" dirty="0">
                <a:solidFill>
                  <a:srgbClr val="000000"/>
                </a:solidFill>
              </a:rPr>
              <a:t>를 구분자</a:t>
            </a:r>
            <a:r>
              <a:rPr lang="en-US" altLang="ko-KR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242021"/>
                </a:solidFill>
              </a:rPr>
              <a:t>delimiter)</a:t>
            </a:r>
            <a:r>
              <a:rPr lang="ko-KR" altLang="en-US" sz="2000" dirty="0">
                <a:solidFill>
                  <a:srgbClr val="000000"/>
                </a:solidFill>
              </a:rPr>
              <a:t>로 사용하여 문자열을 읽는다</a:t>
            </a:r>
            <a:r>
              <a:rPr lang="en-US" altLang="ko-KR" sz="2000" dirty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b="1" dirty="0">
              <a:solidFill>
                <a:srgbClr val="007789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 = 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while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n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0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fgetc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EOF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++ 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// do nothing.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   *--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CD3300"/>
                </a:solidFill>
                <a:latin typeface="Consolas" panose="020B0609020204030204" pitchFamily="49" charset="0"/>
              </a:rPr>
              <a:t>'\0'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else {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   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CD3300"/>
                </a:solidFill>
                <a:latin typeface="Consolas" panose="020B0609020204030204" pitchFamily="49" charset="0"/>
              </a:rPr>
              <a:t>'\0'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C7BC-FEF4-4806-84DB-729D919BE39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44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편집기 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730441"/>
          </a:xfrm>
        </p:spPr>
        <p:txBody>
          <a:bodyPr>
            <a:noAutofit/>
          </a:bodyPr>
          <a:lstStyle/>
          <a:p>
            <a:r>
              <a:rPr lang="ko-KR" altLang="en-US" sz="2000" dirty="0">
                <a:ea typeface="바탕체" panose="02030609000101010101" pitchFamily="17" charset="-127"/>
              </a:rPr>
              <a:t>터미널에서</a:t>
            </a:r>
            <a:r>
              <a:rPr lang="en-US" altLang="ko-KR" sz="2000" dirty="0">
                <a:ea typeface="바탕체" panose="02030609000101010101" pitchFamily="17" charset="-127"/>
              </a:rPr>
              <a:t> Visual Studio Code </a:t>
            </a:r>
            <a:r>
              <a:rPr lang="ko-KR" altLang="en-US" sz="2000" dirty="0">
                <a:ea typeface="바탕체" panose="02030609000101010101" pitchFamily="17" charset="-127"/>
              </a:rPr>
              <a:t>실행 </a:t>
            </a:r>
            <a:endParaRPr lang="en-US" altLang="ko-KR" sz="2000" dirty="0">
              <a:ea typeface="바탕체" panose="02030609000101010101" pitchFamily="17" charset="-127"/>
            </a:endParaRPr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000" b="1" dirty="0">
                <a:latin typeface="Traveling _Typewriter"/>
                <a:ea typeface="바탕체" panose="02030609000101010101" pitchFamily="17" charset="-127"/>
              </a:rPr>
              <a:t>code</a:t>
            </a:r>
          </a:p>
          <a:p>
            <a:r>
              <a:rPr lang="en-US" altLang="ko-KR" sz="2000" dirty="0">
                <a:ea typeface="바탕체" panose="02030609000101010101" pitchFamily="17" charset="-127"/>
              </a:rPr>
              <a:t>Visual Studio Code Extension </a:t>
            </a:r>
            <a:r>
              <a:rPr lang="ko-KR" altLang="en-US" sz="2000" dirty="0">
                <a:ea typeface="바탕체" panose="02030609000101010101" pitchFamily="17" charset="-127"/>
              </a:rPr>
              <a:t>설치</a:t>
            </a:r>
            <a:endParaRPr lang="en-US" altLang="ko-KR" sz="2000" dirty="0">
              <a:ea typeface="바탕체" panose="02030609000101010101" pitchFamily="17" charset="-127"/>
            </a:endParaRPr>
          </a:p>
          <a:p>
            <a:pPr lvl="1"/>
            <a:r>
              <a:rPr lang="en-US" altLang="ko-KR" sz="2000" dirty="0">
                <a:ea typeface="바탕체" panose="02030609000101010101" pitchFamily="17" charset="-127"/>
              </a:rPr>
              <a:t>Code Runner Extension </a:t>
            </a:r>
            <a:r>
              <a:rPr lang="ko-KR" altLang="en-US" sz="2000" dirty="0">
                <a:ea typeface="바탕체" panose="02030609000101010101" pitchFamily="17" charset="-127"/>
              </a:rPr>
              <a:t>설치</a:t>
            </a:r>
            <a:endParaRPr lang="en-US" altLang="ko-KR" sz="2000" dirty="0">
              <a:ea typeface="바탕체" panose="02030609000101010101" pitchFamily="17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E7B4-2F0B-4C10-8A55-C7A041AF9F3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399517" y="3429000"/>
            <a:ext cx="7340037" cy="2403711"/>
            <a:chOff x="1282981" y="3079810"/>
            <a:chExt cx="7340037" cy="240371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981" y="3079810"/>
              <a:ext cx="7340037" cy="2403711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1726067" y="5032207"/>
              <a:ext cx="1017134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>
                  <a:solidFill>
                    <a:srgbClr val="FFFF00"/>
                  </a:solidFill>
                </a:rPr>
                <a:t>클릭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156053" y="3734575"/>
              <a:ext cx="2342468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>
                  <a:solidFill>
                    <a:srgbClr val="FFFF00"/>
                  </a:solidFill>
                </a:rPr>
                <a:t>검색어 </a:t>
              </a:r>
              <a:r>
                <a:rPr lang="en-US" altLang="ko-KR" sz="1400" b="1" dirty="0">
                  <a:solidFill>
                    <a:srgbClr val="FFFF00"/>
                  </a:solidFill>
                </a:rPr>
                <a:t>runner </a:t>
              </a:r>
              <a:r>
                <a:rPr lang="ko-KR" altLang="en-US" sz="1400" b="1" dirty="0">
                  <a:solidFill>
                    <a:srgbClr val="FFFF00"/>
                  </a:solidFill>
                </a:rPr>
                <a:t>입력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496732" y="4499296"/>
              <a:ext cx="1822675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rgbClr val="FFFF00"/>
                  </a:solidFill>
                </a:rPr>
                <a:t>Install </a:t>
              </a:r>
              <a:r>
                <a:rPr lang="ko-KR" altLang="en-US" sz="1600" b="1" dirty="0">
                  <a:solidFill>
                    <a:srgbClr val="FFFF00"/>
                  </a:solidFill>
                </a:rPr>
                <a:t>클릭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2" name="구부러진 연결선 11"/>
            <p:cNvCxnSpPr>
              <a:stCxn id="9" idx="3"/>
              <a:endCxn id="10" idx="2"/>
            </p:cNvCxnSpPr>
            <p:nvPr/>
          </p:nvCxnSpPr>
          <p:spPr>
            <a:xfrm flipV="1">
              <a:off x="2743201" y="4056009"/>
              <a:ext cx="584086" cy="1136915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구부러진 연결선 13"/>
            <p:cNvCxnSpPr>
              <a:stCxn id="10" idx="3"/>
              <a:endCxn id="11" idx="0"/>
            </p:cNvCxnSpPr>
            <p:nvPr/>
          </p:nvCxnSpPr>
          <p:spPr>
            <a:xfrm>
              <a:off x="4498521" y="3895292"/>
              <a:ext cx="2909549" cy="604004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419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글자 쓰기</a:t>
            </a:r>
            <a:r>
              <a:rPr lang="en-US" dirty="0"/>
              <a:t> (p. 78)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</a:rPr>
              <a:t>fgetc()</a:t>
            </a:r>
            <a:r>
              <a:rPr lang="ko-KR" altLang="en-US" sz="2400" dirty="0">
                <a:solidFill>
                  <a:srgbClr val="000000"/>
                </a:solidFill>
              </a:rPr>
              <a:t>의 반대는 </a:t>
            </a:r>
            <a:r>
              <a:rPr lang="en-US" altLang="ko-KR" sz="2400" dirty="0" err="1">
                <a:solidFill>
                  <a:srgbClr val="000000"/>
                </a:solidFill>
              </a:rPr>
              <a:t>fputc</a:t>
            </a:r>
            <a:r>
              <a:rPr lang="en-US" altLang="ko-KR" sz="2400" dirty="0">
                <a:solidFill>
                  <a:srgbClr val="000000"/>
                </a:solidFill>
              </a:rPr>
              <a:t>()</a:t>
            </a:r>
            <a:r>
              <a:rPr lang="ko-KR" altLang="en-US" sz="2400" dirty="0">
                <a:solidFill>
                  <a:srgbClr val="000000"/>
                </a:solidFill>
              </a:rPr>
              <a:t>이다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fputc</a:t>
            </a:r>
            <a:r>
              <a:rPr lang="en-US" altLang="ko-KR" sz="2400" dirty="0"/>
              <a:t>()</a:t>
            </a:r>
            <a:r>
              <a:rPr lang="ko-KR" altLang="en-US" sz="2400" dirty="0"/>
              <a:t>는 부호없는 </a:t>
            </a:r>
            <a:r>
              <a:rPr lang="en-US" altLang="ko-KR" sz="2400" dirty="0"/>
              <a:t>char c</a:t>
            </a:r>
            <a:r>
              <a:rPr lang="ko-KR" altLang="en-US" sz="2400" dirty="0"/>
              <a:t>가 지정하는 한 바이트를 </a:t>
            </a:r>
            <a:r>
              <a:rPr lang="en-US" altLang="ko-KR" sz="2400" dirty="0"/>
              <a:t> </a:t>
            </a:r>
            <a:r>
              <a:rPr lang="ko-KR" altLang="en-US" sz="2400" dirty="0"/>
              <a:t>스트림에 쓴다</a:t>
            </a:r>
            <a:r>
              <a:rPr lang="en-US" altLang="ko-KR" sz="2400" dirty="0"/>
              <a:t>.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ko-KR" altLang="en-US" sz="2400" dirty="0">
                <a:solidFill>
                  <a:srgbClr val="000000"/>
                </a:solidFill>
              </a:rPr>
              <a:t>성공하면 </a:t>
            </a:r>
            <a:r>
              <a:rPr lang="en-US" altLang="ko-KR" sz="2400" dirty="0">
                <a:solidFill>
                  <a:srgbClr val="000000"/>
                </a:solidFill>
              </a:rPr>
              <a:t>c</a:t>
            </a:r>
            <a:r>
              <a:rPr lang="ko-KR" altLang="en-US" sz="2400" dirty="0">
                <a:solidFill>
                  <a:srgbClr val="000000"/>
                </a:solidFill>
              </a:rPr>
              <a:t>를 반환한다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ko-KR" altLang="en-US" sz="2400" dirty="0">
                <a:solidFill>
                  <a:srgbClr val="000000"/>
                </a:solidFill>
              </a:rPr>
              <a:t>실패하면 </a:t>
            </a:r>
            <a:r>
              <a:rPr lang="en-US" altLang="ko-KR" sz="2400" dirty="0">
                <a:solidFill>
                  <a:srgbClr val="000000"/>
                </a:solidFill>
              </a:rPr>
              <a:t>EOF</a:t>
            </a:r>
            <a:r>
              <a:rPr lang="ko-KR" altLang="en-US" sz="2400" dirty="0">
                <a:solidFill>
                  <a:srgbClr val="000000"/>
                </a:solidFill>
              </a:rPr>
              <a:t>를 반환하고 </a:t>
            </a:r>
            <a:r>
              <a:rPr lang="en-US" altLang="ko-KR" sz="2400" dirty="0">
                <a:solidFill>
                  <a:srgbClr val="000000"/>
                </a:solidFill>
              </a:rPr>
              <a:t>errno</a:t>
            </a:r>
            <a:r>
              <a:rPr lang="ko-KR" altLang="en-US" sz="2400" dirty="0">
                <a:solidFill>
                  <a:srgbClr val="000000"/>
                </a:solidFill>
              </a:rPr>
              <a:t>는 적절하게 설정된다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rgbClr val="000000"/>
                </a:solidFill>
              </a:rPr>
              <a:t>예제</a:t>
            </a:r>
            <a:r>
              <a:rPr lang="en-US" sz="2400" dirty="0">
                <a:solidFill>
                  <a:srgbClr val="000000"/>
                </a:solidFill>
              </a:rPr>
              <a:t> 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669A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fputc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'p'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400" i="1" dirty="0">
                <a:solidFill>
                  <a:srgbClr val="35586C"/>
                </a:solidFill>
                <a:latin typeface="Consolas" panose="020B0609020204030204" pitchFamily="49" charset="0"/>
              </a:rPr>
              <a:t>  /* error */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1F59-4E06-4A6D-8C29-CC84830C869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6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쓰기 </a:t>
            </a:r>
            <a:r>
              <a:rPr lang="en-US" dirty="0"/>
              <a:t>(p. 78)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</a:rPr>
              <a:t>함수 </a:t>
            </a:r>
            <a:r>
              <a:rPr lang="en-US" altLang="ko-KR" sz="2000" dirty="0" err="1">
                <a:solidFill>
                  <a:srgbClr val="000000"/>
                </a:solidFill>
              </a:rPr>
              <a:t>fputs</a:t>
            </a:r>
            <a:r>
              <a:rPr lang="en-US" altLang="ko-KR" sz="2000" dirty="0">
                <a:solidFill>
                  <a:srgbClr val="000000"/>
                </a:solidFill>
              </a:rPr>
              <a:t>()</a:t>
            </a:r>
            <a:r>
              <a:rPr lang="ko-KR" altLang="en-US" sz="2000" dirty="0">
                <a:solidFill>
                  <a:srgbClr val="000000"/>
                </a:solidFill>
              </a:rPr>
              <a:t>는  문자열을 쓴다</a:t>
            </a:r>
            <a:r>
              <a:rPr lang="en-US" altLang="ko-KR" sz="2000" dirty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const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fputs</a:t>
            </a:r>
            <a:r>
              <a:rPr lang="en-US" altLang="ko-KR" sz="2000" dirty="0"/>
              <a:t>()</a:t>
            </a:r>
            <a:r>
              <a:rPr lang="ko-KR" altLang="en-US" sz="2000" dirty="0"/>
              <a:t>는 </a:t>
            </a:r>
            <a:r>
              <a:rPr lang="en-US" altLang="ko-KR" sz="2000" dirty="0"/>
              <a:t>str</a:t>
            </a:r>
            <a:r>
              <a:rPr lang="ko-KR" altLang="en-US" sz="2000" dirty="0"/>
              <a:t>이 가리키는 모든 </a:t>
            </a:r>
            <a:r>
              <a:rPr lang="en-US" altLang="ko-KR" sz="2000" dirty="0"/>
              <a:t>null </a:t>
            </a:r>
            <a:r>
              <a:rPr lang="ko-KR" altLang="en-US" sz="2000" dirty="0"/>
              <a:t>종료되는 문자열을</a:t>
            </a:r>
            <a:r>
              <a:rPr lang="en-US" altLang="ko-KR" sz="2000" dirty="0"/>
              <a:t> </a:t>
            </a:r>
            <a:r>
              <a:rPr lang="ko-KR" altLang="en-US" sz="2000" dirty="0"/>
              <a:t>스트림에 쓴다</a:t>
            </a:r>
            <a:r>
              <a:rPr lang="en-US" altLang="ko-KR" sz="2000" dirty="0"/>
              <a:t>.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</a:rPr>
              <a:t>성공하면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fputs</a:t>
            </a:r>
            <a:r>
              <a:rPr lang="en-US" altLang="ko-KR" sz="2000" dirty="0">
                <a:solidFill>
                  <a:srgbClr val="000000"/>
                </a:solidFill>
              </a:rPr>
              <a:t>()</a:t>
            </a:r>
            <a:r>
              <a:rPr lang="ko-KR" altLang="en-US" sz="2000" dirty="0">
                <a:solidFill>
                  <a:srgbClr val="000000"/>
                </a:solidFill>
              </a:rPr>
              <a:t>는 음수가 아닌 숫자를 반환한다</a:t>
            </a:r>
            <a:r>
              <a:rPr lang="en-US" altLang="ko-KR" sz="2000" dirty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</a:rPr>
              <a:t>실패하면 </a:t>
            </a:r>
            <a:r>
              <a:rPr lang="en-US" altLang="ko-KR" sz="2000" dirty="0">
                <a:solidFill>
                  <a:srgbClr val="000000"/>
                </a:solidFill>
              </a:rPr>
              <a:t>EOF</a:t>
            </a:r>
            <a:r>
              <a:rPr lang="ko-KR" altLang="en-US" sz="2000" dirty="0">
                <a:solidFill>
                  <a:srgbClr val="000000"/>
                </a:solidFill>
              </a:rPr>
              <a:t>를 반환한다</a:t>
            </a:r>
            <a:r>
              <a:rPr lang="en-US" altLang="ko-KR" sz="2000" dirty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</a:rPr>
              <a:t>예제</a:t>
            </a:r>
            <a:r>
              <a:rPr lang="en-US" altLang="ko-KR" sz="2000" dirty="0">
                <a:solidFill>
                  <a:srgbClr val="000000"/>
                </a:solidFill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fopen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"journal.txt"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"a"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dirty="0">
                <a:solidFill>
                  <a:srgbClr val="35586C"/>
                </a:solidFill>
                <a:latin typeface="Consolas" panose="020B0609020204030204" pitchFamily="49" charset="0"/>
              </a:rPr>
              <a:t>   /* error */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fputs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"The ship is made of wood.</a:t>
            </a:r>
            <a:r>
              <a:rPr lang="en-US" sz="2000" b="1" dirty="0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dirty="0">
                <a:solidFill>
                  <a:srgbClr val="35586C"/>
                </a:solidFill>
                <a:latin typeface="Consolas" panose="020B0609020204030204" pitchFamily="49" charset="0"/>
              </a:rPr>
              <a:t>   /* error */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fclose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dirty="0">
                <a:solidFill>
                  <a:srgbClr val="35586C"/>
                </a:solidFill>
                <a:latin typeface="Consolas" panose="020B0609020204030204" pitchFamily="49" charset="0"/>
              </a:rPr>
              <a:t>   /* error */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49CB-6A57-42B1-9F41-91154B5C6A2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25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이진 데이터 읽기</a:t>
            </a:r>
            <a:r>
              <a:rPr lang="en-US" dirty="0"/>
              <a:t> (p. 75)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구조체와 같은 복잡한 이진 데이터를 읽는다</a:t>
            </a:r>
            <a:r>
              <a:rPr lang="en-US" altLang="ko-KR" sz="1600" dirty="0"/>
              <a:t>.</a:t>
            </a:r>
            <a:endParaRPr lang="en-US" sz="1600" dirty="0"/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 dirty="0">
                <a:solidFill>
                  <a:srgbClr val="000088"/>
                </a:solidFill>
                <a:latin typeface="Consolas" panose="020B0609020204030204" pitchFamily="49" charset="0"/>
              </a:rPr>
              <a:t>fread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7788"/>
                </a:solidFill>
                <a:latin typeface="Consolas" panose="020B0609020204030204" pitchFamily="49" charset="0"/>
              </a:rPr>
              <a:t>void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 dirty="0">
                <a:solidFill>
                  <a:srgbClr val="000088"/>
                </a:solidFill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 dirty="0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7788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fread</a:t>
            </a:r>
            <a:r>
              <a:rPr lang="en-US" altLang="ko-KR" sz="1600"/>
              <a:t>()</a:t>
            </a:r>
            <a:r>
              <a:rPr lang="ko-KR" altLang="en-US" sz="1600"/>
              <a:t>는 </a:t>
            </a:r>
            <a:r>
              <a:rPr lang="en-US" altLang="ko-KR" sz="1600" i="1" dirty="0"/>
              <a:t>buf</a:t>
            </a:r>
            <a:r>
              <a:rPr lang="ko-KR" altLang="en-US" sz="1600" dirty="0"/>
              <a:t>가 가리키는 버퍼로 </a:t>
            </a:r>
            <a:r>
              <a:rPr lang="en-US" altLang="ko-KR" sz="1600" i="1" dirty="0"/>
              <a:t>stream</a:t>
            </a:r>
            <a:r>
              <a:rPr lang="ko-KR" altLang="en-US" sz="1600" dirty="0"/>
              <a:t>으로부터 </a:t>
            </a:r>
            <a:r>
              <a:rPr lang="en-US" altLang="ko-KR" sz="1600" i="1" dirty="0"/>
              <a:t>size</a:t>
            </a:r>
            <a:r>
              <a:rPr lang="en-US" altLang="ko-KR" sz="1600" dirty="0"/>
              <a:t> </a:t>
            </a:r>
            <a:r>
              <a:rPr lang="ko-KR" altLang="en-US" sz="1600" dirty="0"/>
              <a:t>바이트까지의 </a:t>
            </a:r>
            <a:r>
              <a:rPr lang="en-US" altLang="ko-KR" sz="1600" i="1" dirty="0"/>
              <a:t>nr</a:t>
            </a:r>
            <a:r>
              <a:rPr lang="en-US" altLang="ko-KR" sz="1600" dirty="0"/>
              <a:t> </a:t>
            </a:r>
            <a:r>
              <a:rPr lang="ko-KR" altLang="en-US" sz="1600" dirty="0"/>
              <a:t>개의 구조체 데이터를 읽는다</a:t>
            </a:r>
            <a:r>
              <a:rPr lang="en-US" altLang="ko-KR" sz="1600" dirty="0"/>
              <a:t>.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읽은 요소의 수 </a:t>
            </a:r>
            <a:r>
              <a:rPr lang="en-US" altLang="ko-KR" sz="1600" dirty="0"/>
              <a:t>(</a:t>
            </a:r>
            <a:r>
              <a:rPr lang="ko-KR" altLang="en-US" sz="1600" dirty="0"/>
              <a:t>읽은 바이트 수는 </a:t>
            </a:r>
            <a:r>
              <a:rPr lang="ko-KR" altLang="en-US" sz="1600"/>
              <a:t>아님</a:t>
            </a:r>
            <a:r>
              <a:rPr lang="en-US" altLang="ko-KR" sz="1600"/>
              <a:t>!)</a:t>
            </a:r>
            <a:r>
              <a:rPr lang="ko-KR" altLang="en-US" sz="1600"/>
              <a:t>를 반환한다</a:t>
            </a:r>
            <a:r>
              <a:rPr lang="en-US" altLang="ko-KR" sz="1600"/>
              <a:t>.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altLang="ko-KR" sz="1600" i="1"/>
              <a:t>nr</a:t>
            </a:r>
            <a:r>
              <a:rPr lang="en-US" altLang="ko-KR" sz="1600"/>
              <a:t> </a:t>
            </a:r>
            <a:r>
              <a:rPr lang="ko-KR" altLang="en-US" sz="1600"/>
              <a:t>보다 </a:t>
            </a:r>
            <a:r>
              <a:rPr lang="ko-KR" altLang="en-US" sz="1600" dirty="0"/>
              <a:t>작은 </a:t>
            </a:r>
            <a:r>
              <a:rPr lang="ko-KR" altLang="en-US" sz="1600"/>
              <a:t>반환 값은 </a:t>
            </a:r>
            <a:r>
              <a:rPr lang="ko-KR" altLang="en-US" sz="1600" dirty="0"/>
              <a:t>실패 또는 </a:t>
            </a:r>
            <a:r>
              <a:rPr lang="en-US" altLang="ko-KR" sz="1600" dirty="0"/>
              <a:t>EOF</a:t>
            </a:r>
            <a:r>
              <a:rPr lang="ko-KR" altLang="en-US" sz="1600"/>
              <a:t>를 나타낸다</a:t>
            </a:r>
            <a:r>
              <a:rPr lang="en-US" altLang="ko-KR" sz="1600" dirty="0"/>
              <a:t>.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ko-KR" altLang="en-US" sz="1600"/>
              <a:t>예제</a:t>
            </a:r>
            <a:r>
              <a:rPr lang="en-US" altLang="ko-KR" sz="1600"/>
              <a:t>: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64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1600" dirty="0" err="1">
                <a:solidFill>
                  <a:srgbClr val="000089"/>
                </a:solidFill>
                <a:latin typeface="Consolas" panose="020B0609020204030204" pitchFamily="49" charset="0"/>
              </a:rPr>
              <a:t>nr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nr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fread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rgbClr val="00669A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nr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 dirty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i="1" dirty="0">
                <a:solidFill>
                  <a:srgbClr val="35586C"/>
                </a:solidFill>
                <a:latin typeface="Consolas" panose="020B0609020204030204" pitchFamily="49" charset="0"/>
              </a:rPr>
              <a:t>  /* error */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493D0-4688-4052-B46E-9B4F311C16D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0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이진 데이터 쓰기</a:t>
            </a:r>
            <a:r>
              <a:rPr lang="en-US" dirty="0"/>
              <a:t> (p. 79)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이진 데이터를 저장하기 위해 표준 </a:t>
            </a:r>
            <a:r>
              <a:rPr lang="en-US" altLang="ko-KR" dirty="0">
                <a:solidFill>
                  <a:srgbClr val="000000"/>
                </a:solidFill>
              </a:rPr>
              <a:t>I/O</a:t>
            </a:r>
            <a:r>
              <a:rPr lang="ko-KR" altLang="en-US" dirty="0">
                <a:solidFill>
                  <a:srgbClr val="000000"/>
                </a:solidFill>
              </a:rPr>
              <a:t>는 </a:t>
            </a:r>
            <a:r>
              <a:rPr lang="en-US" altLang="ko-KR" dirty="0">
                <a:solidFill>
                  <a:srgbClr val="000000"/>
                </a:solidFill>
              </a:rPr>
              <a:t>fwrite ()</a:t>
            </a:r>
            <a:r>
              <a:rPr lang="ko-KR" altLang="en-US" dirty="0">
                <a:solidFill>
                  <a:srgbClr val="000000"/>
                </a:solidFill>
              </a:rPr>
              <a:t>를 제공한다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fwrite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nr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fwrite</a:t>
            </a:r>
            <a:r>
              <a:rPr lang="en-US" altLang="ko-KR" dirty="0">
                <a:solidFill>
                  <a:srgbClr val="000000"/>
                </a:solidFill>
              </a:rPr>
              <a:t>()</a:t>
            </a:r>
            <a:r>
              <a:rPr lang="ko-KR" altLang="en-US" dirty="0">
                <a:solidFill>
                  <a:srgbClr val="000000"/>
                </a:solidFill>
              </a:rPr>
              <a:t>는 </a:t>
            </a:r>
            <a:r>
              <a:rPr lang="en-US" i="1" dirty="0">
                <a:solidFill>
                  <a:srgbClr val="000000"/>
                </a:solidFill>
              </a:rPr>
              <a:t>buf </a:t>
            </a:r>
            <a:r>
              <a:rPr lang="ko-KR" altLang="en-US" dirty="0">
                <a:solidFill>
                  <a:srgbClr val="000000"/>
                </a:solidFill>
              </a:rPr>
              <a:t>가 가리키는 데이터로부터 크기가 </a:t>
            </a:r>
            <a:r>
              <a:rPr lang="en-US" altLang="ko-KR" i="1" dirty="0">
                <a:solidFill>
                  <a:srgbClr val="000000"/>
                </a:solidFill>
              </a:rPr>
              <a:t>size</a:t>
            </a:r>
            <a:r>
              <a:rPr lang="ko-KR" altLang="en-US" dirty="0">
                <a:solidFill>
                  <a:srgbClr val="000000"/>
                </a:solidFill>
              </a:rPr>
              <a:t> 바이트인 구조체 데이터 </a:t>
            </a:r>
            <a:r>
              <a:rPr lang="en-US" i="1" dirty="0">
                <a:solidFill>
                  <a:srgbClr val="000000"/>
                </a:solidFill>
              </a:rPr>
              <a:t>nr</a:t>
            </a:r>
            <a:r>
              <a:rPr lang="ko-KR" altLang="en-US" dirty="0">
                <a:solidFill>
                  <a:srgbClr val="000000"/>
                </a:solidFill>
              </a:rPr>
              <a:t>개를 스트림에 쓴다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파일 포인터는 쓰여진 바이트 수만큼 파일 위치를 전진한다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성공하면 쓰여진 구조체 수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바이트 수는 아님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를 반환한다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i="1" dirty="0"/>
              <a:t>nr </a:t>
            </a:r>
            <a:r>
              <a:rPr lang="ko-KR" altLang="en-US" dirty="0"/>
              <a:t>보다 작은 반환 값은 오류를 나타낸다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F021-31F1-46E2-8133-EEE9BFDA69B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8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Buffered I/O </a:t>
            </a:r>
            <a:r>
              <a:rPr lang="ko-KR" altLang="en-US" sz="3600" dirty="0"/>
              <a:t>예제 설명 </a:t>
            </a:r>
            <a:r>
              <a:rPr lang="en-US" sz="3600" dirty="0"/>
              <a:t>1/3 (p. 79)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프로그램은 먼저 </a:t>
            </a:r>
            <a:r>
              <a:rPr lang="en-US" altLang="ko-KR" dirty="0"/>
              <a:t>struct </a:t>
            </a:r>
            <a:r>
              <a:rPr lang="en-US" altLang="ko-KR" i="1" dirty="0"/>
              <a:t>pirate</a:t>
            </a:r>
            <a:r>
              <a:rPr lang="ko-KR" altLang="en-US" dirty="0"/>
              <a:t>를 정의한 다음 해당 유형의 두 변수를 선언한다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프로그램은 변수 중 하나를 초기화 한 다음 출력 스트림을 통해 파일 데이터를 디스크에 쓴다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다른 스트림을 통해 프로그램은 데이터에서 다시 </a:t>
            </a:r>
            <a:r>
              <a:rPr lang="en-US" altLang="ko-KR" dirty="0"/>
              <a:t>struct </a:t>
            </a:r>
            <a:r>
              <a:rPr lang="en-US" altLang="ko-KR" i="1" dirty="0"/>
              <a:t>pirate</a:t>
            </a:r>
            <a:r>
              <a:rPr lang="ko-KR" altLang="en-US" dirty="0"/>
              <a:t>의 다른 인스턴스로 데이터를 읽습니다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프로그램은 구조체의 내용을 표준 출력한다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7A05-BEDC-4A75-9ED4-A4089F6FC43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9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Buffered I/O </a:t>
            </a:r>
            <a:r>
              <a:rPr lang="ko-KR" altLang="en-US" sz="3600" dirty="0"/>
              <a:t>예제</a:t>
            </a:r>
            <a:r>
              <a:rPr lang="en-US" sz="3600" dirty="0"/>
              <a:t> 2/3 (p. 79)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 anchor="ctr">
            <a:normAutofit fontScale="40000" lnSpcReduction="20000"/>
          </a:bodyPr>
          <a:lstStyle/>
          <a:p>
            <a:r>
              <a:rPr lang="en-US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CD00FF"/>
                </a:solidFill>
                <a:latin typeface="Consolas" panose="020B0609020204030204" pitchFamily="49" charset="0"/>
              </a:rPr>
              <a:t>main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  FILE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669A"/>
                </a:solidFill>
                <a:latin typeface="Consolas" panose="020B0609020204030204" pitchFamily="49" charset="0"/>
              </a:rPr>
              <a:t>struct</a:t>
            </a:r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pirate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    char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  <a:r>
              <a:rPr lang="en-US" i="1" dirty="0">
                <a:solidFill>
                  <a:srgbClr val="35586C"/>
                </a:solidFill>
                <a:latin typeface="Consolas" panose="020B0609020204030204" pitchFamily="49" charset="0"/>
              </a:rPr>
              <a:t>/* real name */</a:t>
            </a:r>
          </a:p>
          <a:p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    unsigned long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booty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35586C"/>
                </a:solidFill>
                <a:latin typeface="Consolas" panose="020B0609020204030204" pitchFamily="49" charset="0"/>
              </a:rPr>
              <a:t>/* in pounds sterling */</a:t>
            </a:r>
          </a:p>
          <a:p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     unsigned int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beard_len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35586C"/>
                </a:solidFill>
                <a:latin typeface="Consolas" panose="020B0609020204030204" pitchFamily="49" charset="0"/>
              </a:rPr>
              <a:t>/* in inches */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pirate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blackbeard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"Edward Teach"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950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48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out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"data.txt"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"w"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if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  perror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D3300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if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fwrite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blackbeard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struct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pirate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  perror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"fwrite"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6D8D-880D-4E4C-A2F5-876089F1097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Buffered I/O </a:t>
            </a:r>
            <a:r>
              <a:rPr lang="ko-KR" altLang="en-US" sz="3600" dirty="0"/>
              <a:t>예제</a:t>
            </a:r>
            <a:r>
              <a:rPr lang="en-US" sz="3600" dirty="0"/>
              <a:t> 3/3 (p. 80)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32500" lnSpcReduction="20000"/>
          </a:bodyPr>
          <a:lstStyle/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fclose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"fclose"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in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"data.txt"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D3300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fread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struct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pirate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"fread"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fclose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"fclose"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printf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"name=</a:t>
            </a:r>
            <a:r>
              <a:rPr lang="en-US" b="1" dirty="0">
                <a:solidFill>
                  <a:srgbClr val="CD3300"/>
                </a:solidFill>
                <a:latin typeface="Consolas" panose="020B0609020204030204" pitchFamily="49" charset="0"/>
              </a:rPr>
              <a:t>\"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%s</a:t>
            </a:r>
            <a:r>
              <a:rPr lang="en-US" b="1" dirty="0">
                <a:solidFill>
                  <a:srgbClr val="CD3300"/>
                </a:solidFill>
                <a:latin typeface="Consolas" panose="020B0609020204030204" pitchFamily="49" charset="0"/>
              </a:rPr>
              <a:t>\" 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booty=%</a:t>
            </a:r>
            <a:r>
              <a:rPr lang="en-US" dirty="0" err="1">
                <a:solidFill>
                  <a:srgbClr val="CD3300"/>
                </a:solidFill>
                <a:latin typeface="Consolas" panose="020B0609020204030204" pitchFamily="49" charset="0"/>
              </a:rPr>
              <a:t>lu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D3300"/>
                </a:solidFill>
                <a:latin typeface="Consolas" panose="020B0609020204030204" pitchFamily="49" charset="0"/>
              </a:rPr>
              <a:t>beard_len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=%u</a:t>
            </a:r>
            <a:r>
              <a:rPr lang="en-US" b="1" dirty="0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booty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beard_len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669A"/>
                </a:solidFill>
                <a:latin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E336-5085-4F35-BA87-0ECF598988D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56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 </a:t>
            </a:r>
            <a:r>
              <a:rPr lang="ko-KR" altLang="en-US"/>
              <a:t>위치 변경 </a:t>
            </a:r>
            <a:r>
              <a:rPr lang="en-US" altLang="ko-KR"/>
              <a:t>½ </a:t>
            </a:r>
            <a:r>
              <a:rPr lang="en-US"/>
              <a:t>(</a:t>
            </a:r>
            <a:r>
              <a:rPr lang="en-US" dirty="0"/>
              <a:t>p. 80)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fseek () </a:t>
            </a:r>
            <a:r>
              <a:rPr lang="ko-KR" altLang="en-US" sz="1600" dirty="0"/>
              <a:t>함수는 </a:t>
            </a:r>
            <a:r>
              <a:rPr lang="en-US" altLang="ko-KR" sz="1600" i="1" dirty="0"/>
              <a:t>offset</a:t>
            </a:r>
            <a:r>
              <a:rPr lang="ko-KR" altLang="en-US" sz="1600" dirty="0"/>
              <a:t>과 </a:t>
            </a:r>
            <a:r>
              <a:rPr lang="en-US" altLang="ko-KR" sz="1600" i="1" dirty="0"/>
              <a:t>whence</a:t>
            </a:r>
            <a:r>
              <a:rPr lang="ko-KR" altLang="en-US" sz="1600" dirty="0"/>
              <a:t>에 따라 </a:t>
            </a:r>
            <a:r>
              <a:rPr lang="en-US" altLang="ko-KR" sz="1600" i="1" dirty="0"/>
              <a:t>stream</a:t>
            </a:r>
            <a:r>
              <a:rPr lang="ko-KR" altLang="en-US" sz="1600" dirty="0"/>
              <a:t>의 파일 위치를 변경한다</a:t>
            </a:r>
            <a:r>
              <a:rPr lang="en-US" altLang="ko-KR" sz="1600" dirty="0"/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fseek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long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offset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whence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whence</a:t>
            </a:r>
            <a:r>
              <a:rPr lang="ko-KR" altLang="en-US" sz="1600" dirty="0">
                <a:solidFill>
                  <a:srgbClr val="000000"/>
                </a:solidFill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</a:rPr>
              <a:t>SEEK_SET</a:t>
            </a:r>
            <a:r>
              <a:rPr lang="ko-KR" altLang="en-US" sz="1600" dirty="0">
                <a:solidFill>
                  <a:srgbClr val="000000"/>
                </a:solidFill>
              </a:rPr>
              <a:t>이면</a:t>
            </a:r>
            <a:r>
              <a:rPr lang="en-US" altLang="ko-KR" sz="1600" dirty="0">
                <a:solidFill>
                  <a:srgbClr val="000000"/>
                </a:solidFill>
              </a:rPr>
              <a:t>,</a:t>
            </a:r>
            <a:r>
              <a:rPr lang="ko-KR" altLang="en-US" sz="1600" dirty="0">
                <a:solidFill>
                  <a:srgbClr val="000000"/>
                </a:solidFill>
              </a:rPr>
              <a:t> 파일 위치는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offset</a:t>
            </a:r>
            <a:r>
              <a:rPr lang="ko-KR" altLang="en-US" sz="1600" dirty="0">
                <a:solidFill>
                  <a:srgbClr val="000000"/>
                </a:solidFill>
              </a:rPr>
              <a:t>으로 설정된다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whence</a:t>
            </a:r>
            <a:r>
              <a:rPr lang="ko-KR" altLang="en-US" sz="1600" dirty="0">
                <a:solidFill>
                  <a:srgbClr val="000000"/>
                </a:solidFill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</a:rPr>
              <a:t>SEEK_CUR</a:t>
            </a:r>
            <a:r>
              <a:rPr lang="ko-KR" altLang="en-US" sz="1600" dirty="0">
                <a:solidFill>
                  <a:srgbClr val="000000"/>
                </a:solidFill>
              </a:rPr>
              <a:t>이면</a:t>
            </a:r>
            <a:r>
              <a:rPr lang="en-US" altLang="ko-KR" sz="1600" dirty="0">
                <a:solidFill>
                  <a:srgbClr val="000000"/>
                </a:solidFill>
              </a:rPr>
              <a:t>,</a:t>
            </a:r>
            <a:r>
              <a:rPr lang="ko-KR" altLang="en-US" sz="1600" dirty="0">
                <a:solidFill>
                  <a:srgbClr val="000000"/>
                </a:solidFill>
              </a:rPr>
              <a:t> 파일 위치는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현재 위치에서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만큼 증가한다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whence</a:t>
            </a:r>
            <a:r>
              <a:rPr lang="ko-KR" altLang="en-US" sz="1600" dirty="0">
                <a:solidFill>
                  <a:srgbClr val="000000"/>
                </a:solidFill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</a:rPr>
              <a:t>SEEK_END</a:t>
            </a:r>
            <a:r>
              <a:rPr lang="ko-KR" altLang="en-US" sz="1600" dirty="0">
                <a:solidFill>
                  <a:srgbClr val="000000"/>
                </a:solidFill>
              </a:rPr>
              <a:t>이면</a:t>
            </a:r>
            <a:r>
              <a:rPr lang="en-US" altLang="ko-KR" sz="1600" dirty="0">
                <a:solidFill>
                  <a:srgbClr val="000000"/>
                </a:solidFill>
              </a:rPr>
              <a:t>,</a:t>
            </a:r>
            <a:r>
              <a:rPr lang="ko-KR" altLang="en-US" sz="1600" dirty="0">
                <a:solidFill>
                  <a:srgbClr val="000000"/>
                </a:solidFill>
              </a:rPr>
              <a:t> 파일 위치는 파일 끝에서 </a:t>
            </a:r>
            <a:r>
              <a:rPr lang="en-US" sz="1600" dirty="0">
                <a:solidFill>
                  <a:srgbClr val="000089"/>
                </a:solidFill>
                <a:latin typeface="Consolas" panose="020B0609020204030204" pitchFamily="49" charset="0"/>
              </a:rPr>
              <a:t>offset </a:t>
            </a:r>
            <a:r>
              <a:rPr lang="ko-KR" altLang="en-US" sz="1600" dirty="0">
                <a:solidFill>
                  <a:srgbClr val="000000"/>
                </a:solidFill>
              </a:rPr>
              <a:t>만큼 증가한다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성공시 </a:t>
            </a:r>
            <a:r>
              <a:rPr lang="en-US" altLang="ko-KR" sz="1600" dirty="0">
                <a:solidFill>
                  <a:srgbClr val="000000"/>
                </a:solidFill>
              </a:rPr>
              <a:t>fseek()</a:t>
            </a:r>
            <a:r>
              <a:rPr lang="ko-KR" altLang="en-US" sz="1600" dirty="0">
                <a:solidFill>
                  <a:srgbClr val="000000"/>
                </a:solidFill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</a:rPr>
              <a:t>0</a:t>
            </a:r>
            <a:r>
              <a:rPr lang="ko-KR" altLang="en-US" sz="1600" dirty="0">
                <a:solidFill>
                  <a:srgbClr val="000000"/>
                </a:solidFill>
              </a:rPr>
              <a:t>을 반환하고 </a:t>
            </a:r>
            <a:r>
              <a:rPr lang="en-US" altLang="ko-KR" sz="1600" dirty="0">
                <a:solidFill>
                  <a:srgbClr val="000000"/>
                </a:solidFill>
              </a:rPr>
              <a:t>EOF </a:t>
            </a:r>
            <a:r>
              <a:rPr lang="ko-KR" altLang="en-US" sz="1600" dirty="0">
                <a:solidFill>
                  <a:srgbClr val="000000"/>
                </a:solidFill>
              </a:rPr>
              <a:t>표시기를 지우고 </a:t>
            </a:r>
            <a:r>
              <a:rPr lang="en-US" altLang="ko-KR" sz="1600" dirty="0" err="1">
                <a:solidFill>
                  <a:srgbClr val="000000"/>
                </a:solidFill>
              </a:rPr>
              <a:t>ungetc</a:t>
            </a:r>
            <a:r>
              <a:rPr lang="en-US" altLang="ko-KR" sz="1600" dirty="0">
                <a:solidFill>
                  <a:srgbClr val="000000"/>
                </a:solidFill>
              </a:rPr>
              <a:t>()</a:t>
            </a:r>
            <a:r>
              <a:rPr lang="ko-KR" altLang="en-US" sz="1600" dirty="0">
                <a:solidFill>
                  <a:srgbClr val="000000"/>
                </a:solidFill>
              </a:rPr>
              <a:t>의 효과를 취소합니다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실패시 </a:t>
            </a:r>
            <a:r>
              <a:rPr lang="en-US" altLang="ko-KR" sz="1600" dirty="0">
                <a:solidFill>
                  <a:srgbClr val="000000"/>
                </a:solidFill>
              </a:rPr>
              <a:t>-1</a:t>
            </a:r>
            <a:r>
              <a:rPr lang="ko-KR" altLang="en-US" sz="1600" dirty="0">
                <a:solidFill>
                  <a:srgbClr val="000000"/>
                </a:solidFill>
              </a:rPr>
              <a:t>을 반환하고 </a:t>
            </a:r>
            <a:r>
              <a:rPr lang="en-US" altLang="ko-KR" sz="1600" dirty="0">
                <a:solidFill>
                  <a:srgbClr val="000000"/>
                </a:solidFill>
              </a:rPr>
              <a:t>errno</a:t>
            </a:r>
            <a:r>
              <a:rPr lang="ko-KR" altLang="en-US" sz="1600" dirty="0">
                <a:solidFill>
                  <a:srgbClr val="000000"/>
                </a:solidFill>
              </a:rPr>
              <a:t>가 적절하게 설정된다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/>
              <a:t>가장 일반적인 오류는 잘못된 스트림 </a:t>
            </a:r>
            <a:r>
              <a:rPr lang="en-US" altLang="ko-KR" sz="1600" dirty="0"/>
              <a:t>(EBADF) </a:t>
            </a:r>
            <a:r>
              <a:rPr lang="ko-KR" altLang="en-US" sz="1600" dirty="0"/>
              <a:t>및 잘못된 </a:t>
            </a:r>
            <a:r>
              <a:rPr lang="en-US" altLang="ko-KR" sz="1600" dirty="0"/>
              <a:t>whence </a:t>
            </a:r>
            <a:r>
              <a:rPr lang="ko-KR" altLang="en-US" sz="1600" dirty="0"/>
              <a:t>인수 </a:t>
            </a:r>
            <a:r>
              <a:rPr lang="en-US" altLang="ko-KR" sz="1600" dirty="0"/>
              <a:t>(EINVAL)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A1A1-061F-498B-8403-7A006D62EFD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97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/>
              <a:t>스트림 위치 병경 </a:t>
            </a:r>
            <a:r>
              <a:rPr lang="en-US" altLang="ko-KR" sz="3200"/>
              <a:t>2/2</a:t>
            </a:r>
            <a:r>
              <a:rPr lang="ko-KR" altLang="en-US" sz="3200"/>
              <a:t> </a:t>
            </a:r>
            <a:r>
              <a:rPr lang="en-US" sz="3200" dirty="0"/>
              <a:t>( p. 82)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</a:rPr>
              <a:t>lseek ()</a:t>
            </a:r>
            <a:r>
              <a:rPr lang="ko-KR" altLang="en-US" sz="2400" dirty="0">
                <a:solidFill>
                  <a:srgbClr val="000000"/>
                </a:solidFill>
              </a:rPr>
              <a:t>와 달리 </a:t>
            </a:r>
            <a:r>
              <a:rPr lang="en-US" altLang="ko-KR" sz="2400" dirty="0">
                <a:solidFill>
                  <a:srgbClr val="000000"/>
                </a:solidFill>
              </a:rPr>
              <a:t>fseek()</a:t>
            </a:r>
            <a:r>
              <a:rPr lang="ko-KR" altLang="en-US" sz="2400" dirty="0">
                <a:solidFill>
                  <a:srgbClr val="000000"/>
                </a:solidFill>
              </a:rPr>
              <a:t>는 업데이트 된 위치를 반환하지 않는다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altLang="ko-KR" sz="2400" dirty="0">
                <a:solidFill>
                  <a:srgbClr val="000000"/>
                </a:solidFill>
              </a:rPr>
              <a:t>ftell()</a:t>
            </a:r>
            <a:r>
              <a:rPr lang="ko-KR" altLang="en-US" sz="2400" dirty="0">
                <a:solidFill>
                  <a:srgbClr val="000000"/>
                </a:solidFill>
              </a:rPr>
              <a:t>함수는 </a:t>
            </a:r>
            <a:r>
              <a:rPr lang="en-US" altLang="ko-KR" sz="2400" i="1" dirty="0">
                <a:solidFill>
                  <a:srgbClr val="000000"/>
                </a:solidFill>
              </a:rPr>
              <a:t>stream</a:t>
            </a:r>
            <a:r>
              <a:rPr lang="ko-KR" altLang="en-US" sz="2400" dirty="0">
                <a:solidFill>
                  <a:srgbClr val="000000"/>
                </a:solidFill>
              </a:rPr>
              <a:t>의 현재 스트림 위치를 반환한다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/>
            <a:r>
              <a:rPr lang="en-US" sz="2400" b="1" dirty="0">
                <a:solidFill>
                  <a:srgbClr val="007789"/>
                </a:solidFill>
                <a:latin typeface="Consolas" panose="020B0609020204030204" pitchFamily="49" charset="0"/>
              </a:rPr>
              <a:t>long 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ftell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2400" dirty="0">
                <a:solidFill>
                  <a:srgbClr val="000000"/>
                </a:solidFill>
              </a:rPr>
              <a:t>실패시 </a:t>
            </a:r>
            <a:r>
              <a:rPr lang="en-US" altLang="ko-KR" sz="2400" dirty="0">
                <a:solidFill>
                  <a:srgbClr val="000000"/>
                </a:solidFill>
              </a:rPr>
              <a:t>-1</a:t>
            </a:r>
            <a:r>
              <a:rPr lang="ko-KR" altLang="en-US" sz="2400" dirty="0">
                <a:solidFill>
                  <a:srgbClr val="000000"/>
                </a:solidFill>
              </a:rPr>
              <a:t>을 반환하고 </a:t>
            </a:r>
            <a:r>
              <a:rPr lang="en-US" altLang="ko-KR" sz="2400" dirty="0">
                <a:solidFill>
                  <a:srgbClr val="000000"/>
                </a:solidFill>
              </a:rPr>
              <a:t>errno</a:t>
            </a:r>
            <a:r>
              <a:rPr lang="ko-KR" altLang="en-US" sz="2400" dirty="0">
                <a:solidFill>
                  <a:srgbClr val="000000"/>
                </a:solidFill>
              </a:rPr>
              <a:t>가 적절하게 설정한다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A461E-2A52-42D2-91E2-F02FC86C00D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 비우기</a:t>
            </a:r>
            <a:r>
              <a:rPr lang="en-US" dirty="0"/>
              <a:t> ½ (p. 82)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>
                <a:solidFill>
                  <a:srgbClr val="000000"/>
                </a:solidFill>
              </a:rPr>
              <a:t>표준 </a:t>
            </a:r>
            <a:r>
              <a:rPr lang="en-US" altLang="ko-KR">
                <a:solidFill>
                  <a:srgbClr val="000000"/>
                </a:solidFill>
              </a:rPr>
              <a:t>I/O </a:t>
            </a:r>
            <a:r>
              <a:rPr lang="ko-KR" altLang="en-US">
                <a:solidFill>
                  <a:srgbClr val="000000"/>
                </a:solidFill>
              </a:rPr>
              <a:t>라이브러리는 사용자 버퍼를 커널에 쓰는 인터페이스를 제공한다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r>
              <a:rPr lang="ko-KR" altLang="en-US">
                <a:solidFill>
                  <a:srgbClr val="000000"/>
                </a:solidFill>
              </a:rPr>
              <a:t> 스트림에 기록된 모든 데이터가 </a:t>
            </a:r>
            <a:r>
              <a:rPr lang="en-US" altLang="ko-KR">
                <a:solidFill>
                  <a:srgbClr val="000000"/>
                </a:solidFill>
              </a:rPr>
              <a:t>write()</a:t>
            </a:r>
            <a:r>
              <a:rPr lang="ko-KR" altLang="en-US">
                <a:solidFill>
                  <a:srgbClr val="000000"/>
                </a:solidFill>
              </a:rPr>
              <a:t>를 통해 플러시 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fflush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ko-KR" altLang="en-US">
                <a:solidFill>
                  <a:srgbClr val="000000"/>
                </a:solidFill>
              </a:rPr>
              <a:t>호출시 스트림의 비공유 데이터는 커널로 플러시된다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ko-KR" altLang="en-US">
                <a:solidFill>
                  <a:srgbClr val="000000"/>
                </a:solidFill>
              </a:rPr>
              <a:t>이 </a:t>
            </a:r>
            <a:r>
              <a:rPr lang="en-US" altLang="ko-KR">
                <a:solidFill>
                  <a:srgbClr val="000000"/>
                </a:solidFill>
              </a:rPr>
              <a:t>NULL</a:t>
            </a:r>
            <a:r>
              <a:rPr lang="ko-KR" altLang="en-US">
                <a:solidFill>
                  <a:srgbClr val="000000"/>
                </a:solidFill>
              </a:rPr>
              <a:t>이면 프로세스에서 열려있는 모든 입력 스트림이 플러시된다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solidFill>
                  <a:srgbClr val="000000"/>
                </a:solidFill>
              </a:rPr>
              <a:t>성공시</a:t>
            </a:r>
            <a:r>
              <a:rPr lang="en-US" altLang="ko-KR">
                <a:solidFill>
                  <a:srgbClr val="000000"/>
                </a:solidFill>
              </a:rPr>
              <a:t>, fflush()</a:t>
            </a:r>
            <a:r>
              <a:rPr lang="ko-KR" altLang="en-US">
                <a:solidFill>
                  <a:srgbClr val="000000"/>
                </a:solidFill>
              </a:rPr>
              <a:t>는 </a:t>
            </a:r>
            <a:r>
              <a:rPr lang="en-US" altLang="ko-KR">
                <a:solidFill>
                  <a:srgbClr val="000000"/>
                </a:solidFill>
              </a:rPr>
              <a:t>0 </a:t>
            </a:r>
            <a:r>
              <a:rPr lang="ko-KR" altLang="en-US">
                <a:solidFill>
                  <a:srgbClr val="000000"/>
                </a:solidFill>
              </a:rPr>
              <a:t>값을 반환한다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>
                <a:solidFill>
                  <a:srgbClr val="000000"/>
                </a:solidFill>
              </a:rPr>
              <a:t>실패시</a:t>
            </a:r>
            <a:r>
              <a:rPr lang="en-US" altLang="ko-KR">
                <a:solidFill>
                  <a:srgbClr val="000000"/>
                </a:solidFill>
              </a:rPr>
              <a:t>, EOF</a:t>
            </a:r>
            <a:r>
              <a:rPr lang="ko-KR" altLang="en-US">
                <a:solidFill>
                  <a:srgbClr val="000000"/>
                </a:solidFill>
              </a:rPr>
              <a:t>를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반환하며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적절한 </a:t>
            </a:r>
            <a:r>
              <a:rPr lang="en-US" altLang="ko-KR">
                <a:solidFill>
                  <a:srgbClr val="000000"/>
                </a:solidFill>
              </a:rPr>
              <a:t>errno </a:t>
            </a:r>
            <a:r>
              <a:rPr lang="ko-KR" altLang="en-US">
                <a:solidFill>
                  <a:srgbClr val="000000"/>
                </a:solidFill>
              </a:rPr>
              <a:t>값이 설정된다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>
                <a:solidFill>
                  <a:srgbClr val="000000"/>
                </a:solidFill>
              </a:rPr>
              <a:t>fflush()</a:t>
            </a:r>
            <a:r>
              <a:rPr lang="ko-KR" altLang="en-US">
                <a:solidFill>
                  <a:srgbClr val="000000"/>
                </a:solidFill>
              </a:rPr>
              <a:t>의 효과를 이해하려면 </a:t>
            </a:r>
            <a:r>
              <a:rPr lang="en-US" altLang="ko-KR">
                <a:solidFill>
                  <a:srgbClr val="000000"/>
                </a:solidFill>
              </a:rPr>
              <a:t>C </a:t>
            </a:r>
            <a:r>
              <a:rPr lang="ko-KR" altLang="en-US">
                <a:solidFill>
                  <a:srgbClr val="000000"/>
                </a:solidFill>
              </a:rPr>
              <a:t>라이브러리가 유지 관리하는 버퍼와 커널의 자체 버퍼링의 차이점을 이해해야한다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solidFill>
                  <a:srgbClr val="000000"/>
                </a:solidFill>
              </a:rPr>
              <a:t>이 장에서 설명하는 모든 호출은 커널 공간이 아닌 사용자 공간에있는 </a:t>
            </a:r>
            <a:r>
              <a:rPr lang="en-US" altLang="ko-KR">
                <a:solidFill>
                  <a:srgbClr val="000000"/>
                </a:solidFill>
              </a:rPr>
              <a:t>C </a:t>
            </a:r>
            <a:r>
              <a:rPr lang="ko-KR" altLang="en-US">
                <a:solidFill>
                  <a:srgbClr val="000000"/>
                </a:solidFill>
              </a:rPr>
              <a:t>라이브러리에 의해 유지되는 버퍼를 사용한다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solidFill>
                  <a:srgbClr val="000000"/>
                </a:solidFill>
              </a:rPr>
              <a:t>이것이 성능 향상이 이루어지는 곳입니다</a:t>
            </a:r>
            <a:r>
              <a:rPr lang="en-US" altLang="ko-KR">
                <a:solidFill>
                  <a:srgbClr val="000000"/>
                </a:solidFill>
              </a:rPr>
              <a:t>. </a:t>
            </a:r>
            <a:r>
              <a:rPr lang="ko-KR" altLang="en-US">
                <a:solidFill>
                  <a:srgbClr val="000000"/>
                </a:solidFill>
              </a:rPr>
              <a:t>사용자 공간에 머무르기 때문에 시스템 호출을 사용하지 않고 사용자 코드를 실행해야 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/>
              <a:t>시스템 호출은 디스크 또는 다른 매체에 액세스해야하는 경우에만 발행됩니다</a:t>
            </a:r>
            <a:r>
              <a:rPr lang="en-US" altLang="ko-KR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2635-1318-40A0-BD9C-1559BC1420F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8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편집기 실습 환경 설정 </a:t>
            </a:r>
            <a:r>
              <a:rPr lang="en-US" altLang="ko-KR" sz="3600" dirty="0"/>
              <a:t>1/2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21034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Visual Studio Code</a:t>
            </a:r>
            <a:r>
              <a:rPr lang="ko-KR" altLang="en-US" dirty="0"/>
              <a:t>의 사용자 설정 변경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File =&gt; Preferences =&gt; Settings =&gt; User Setting </a:t>
            </a:r>
            <a:r>
              <a:rPr lang="ko-KR" altLang="en-US" dirty="0"/>
              <a:t>탭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=&gt; Open Settings </a:t>
            </a:r>
            <a:r>
              <a:rPr lang="ko-KR" altLang="en-US" dirty="0"/>
              <a:t>버튼을 클릭하면 텍스트 환경설정 모드로 바뀐다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C7C3-7B4C-4B93-8FBA-B5B5DCA4FDC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97" y="2710647"/>
            <a:ext cx="4374847" cy="364570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DA11281-BC3F-45E5-84B4-F16F4CB59E9C}"/>
              </a:ext>
            </a:extLst>
          </p:cNvPr>
          <p:cNvGrpSpPr/>
          <p:nvPr/>
        </p:nvGrpSpPr>
        <p:grpSpPr>
          <a:xfrm>
            <a:off x="865415" y="2955570"/>
            <a:ext cx="3804624" cy="3069667"/>
            <a:chOff x="681038" y="2364412"/>
            <a:chExt cx="4119629" cy="34159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38" y="2364412"/>
              <a:ext cx="4119629" cy="341590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grpSp>
          <p:nvGrpSpPr>
            <p:cNvPr id="11" name="그룹 10"/>
            <p:cNvGrpSpPr/>
            <p:nvPr/>
          </p:nvGrpSpPr>
          <p:grpSpPr>
            <a:xfrm>
              <a:off x="3971347" y="3038939"/>
              <a:ext cx="656890" cy="401342"/>
              <a:chOff x="3280110" y="2433562"/>
              <a:chExt cx="792357" cy="495905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3280110" y="2433562"/>
                <a:ext cx="792357" cy="495905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 w="57150">
                <a:solidFill>
                  <a:srgbClr val="00B05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  <p:pic>
            <p:nvPicPr>
              <p:cNvPr id="15" name="Picture 2" descr="click, finger, one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236" y="2483106"/>
                <a:ext cx="384164" cy="384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" name="구부러진 연결선 11"/>
          <p:cNvCxnSpPr>
            <a:stCxn id="14" idx="0"/>
            <a:endCxn id="10" idx="0"/>
          </p:cNvCxnSpPr>
          <p:nvPr/>
        </p:nvCxnSpPr>
        <p:spPr>
          <a:xfrm rot="5400000" flipH="1" flipV="1">
            <a:off x="5328252" y="1589858"/>
            <a:ext cx="851080" cy="3092658"/>
          </a:xfrm>
          <a:prstGeom prst="curvedConnector3">
            <a:avLst>
              <a:gd name="adj1" fmla="val 12686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41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 비우기</a:t>
            </a:r>
            <a:r>
              <a:rPr lang="en-US" dirty="0"/>
              <a:t> 2/2 (p.83)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fflush()</a:t>
            </a:r>
            <a:r>
              <a:rPr lang="ko-KR" altLang="en-US" sz="2400" dirty="0"/>
              <a:t>는 사용자 버퍼를 커널 버퍼에 쓴다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/>
            <a:r>
              <a:rPr lang="ko-KR" altLang="en-US" sz="2400" dirty="0"/>
              <a:t>이 효과는 사용자 버퍼 없이 </a:t>
            </a:r>
            <a:r>
              <a:rPr lang="en-US" altLang="ko-KR" sz="2400" dirty="0"/>
              <a:t>write()</a:t>
            </a:r>
            <a:r>
              <a:rPr lang="ko-KR" altLang="en-US" sz="2400" dirty="0"/>
              <a:t>를 호출한 것과 같다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/>
            <a:r>
              <a:rPr lang="ko-KR" altLang="en-US" sz="2400" dirty="0"/>
              <a:t>데이터가 장치에 물리적으로 기록되는 것을 보증하지 않는다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fsync()</a:t>
            </a:r>
            <a:r>
              <a:rPr lang="ko-KR" altLang="en-US" sz="2400" dirty="0"/>
              <a:t>를 사용하면 물리적인 장치에 전달됨을 보증한다</a:t>
            </a:r>
            <a:r>
              <a:rPr lang="en-US" altLang="ko-KR" sz="2400" dirty="0"/>
              <a:t>.</a:t>
            </a:r>
            <a:endParaRPr lang="en-US" sz="2400" dirty="0"/>
          </a:p>
          <a:p>
            <a:r>
              <a:rPr lang="ko-KR" altLang="en-US" sz="2400" dirty="0"/>
              <a:t>데이터가 백업 저장소에 커밋하기 위하여 </a:t>
            </a:r>
            <a:r>
              <a:rPr lang="en-US" altLang="ko-KR" sz="2400" dirty="0"/>
              <a:t>fsync()</a:t>
            </a:r>
            <a:r>
              <a:rPr lang="ko-KR" altLang="en-US" sz="2400" dirty="0"/>
              <a:t>를 호출 한 다음 </a:t>
            </a:r>
            <a:r>
              <a:rPr lang="en-US" altLang="ko-KR" sz="2400" dirty="0"/>
              <a:t>fflush()</a:t>
            </a:r>
            <a:r>
              <a:rPr lang="ko-KR" altLang="en-US" sz="2400" dirty="0"/>
              <a:t>를 호출 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FD4A-55F5-4411-BE7A-EDD353CC785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0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파일 복사 프로그램 작성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5413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/>
              <a:t>buffered I/O </a:t>
            </a:r>
            <a:r>
              <a:rPr lang="ko-KR" altLang="en-US"/>
              <a:t>함수를 이용하여</a:t>
            </a:r>
            <a:r>
              <a:rPr lang="en-US" altLang="ko-KR"/>
              <a:t> </a:t>
            </a:r>
            <a:r>
              <a:rPr lang="ko-KR" altLang="en-US"/>
              <a:t>파일을 </a:t>
            </a:r>
            <a:r>
              <a:rPr lang="ko-KR" altLang="en-US" dirty="0"/>
              <a:t>복사하는 프로그램을 작성하세요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소스 파일 이름</a:t>
            </a:r>
            <a:r>
              <a:rPr lang="en-US" altLang="ko-KR"/>
              <a:t>: </a:t>
            </a:r>
            <a:r>
              <a:rPr lang="en-US" altLang="ko-KR">
                <a:latin typeface="Consolas" panose="020B0609020204030204" pitchFamily="49" charset="0"/>
              </a:rPr>
              <a:t>b_file_copy.c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/>
              <a:t>프로그램 내용 </a:t>
            </a:r>
            <a:r>
              <a:rPr lang="en-US" altLang="ko-KR" dirty="0"/>
              <a:t>: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실행 프로그램의 두 번째 인수 값의 파일의 내용을 세번째 인수</a:t>
            </a:r>
            <a:r>
              <a:rPr lang="en-US" altLang="ko-KR" dirty="0"/>
              <a:t> </a:t>
            </a:r>
            <a:r>
              <a:rPr lang="ko-KR" altLang="en-US" dirty="0"/>
              <a:t>값의 파일로 복사한다</a:t>
            </a:r>
            <a:r>
              <a:rPr lang="en-US" altLang="ko-KR" dirty="0"/>
              <a:t>.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파일이 존재하지 않는 경우 에러 메시지를 출력한다</a:t>
            </a:r>
            <a:r>
              <a:rPr lang="en-US" altLang="ko-KR" dirty="0"/>
              <a:t>.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인수 갯수가 적적하지 않을 경우 에러 메시지를 출력한다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ABAE-E4A0-46C1-84CA-3951AFF21C4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95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Qt Programming</a:t>
            </a:r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</p:spTree>
    <p:extLst>
      <p:ext uri="{BB962C8B-B14F-4D97-AF65-F5344CB8AC3E}">
        <p14:creationId xmlns:p14="http://schemas.microsoft.com/office/powerpoint/2010/main" val="423453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AF88-DB0D-4409-91E8-0C138EE8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4508-8AB1-49AA-9ADC-26A398966D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Qt Documentation</a:t>
            </a:r>
          </a:p>
          <a:p>
            <a:r>
              <a:rPr lang="en-US" dirty="0"/>
              <a:t>Qt </a:t>
            </a:r>
            <a:r>
              <a:rPr lang="ko-KR" altLang="en-US" dirty="0"/>
              <a:t>프로그램 예제</a:t>
            </a:r>
            <a:endParaRPr lang="en-US" altLang="ko-KR" dirty="0"/>
          </a:p>
          <a:p>
            <a:r>
              <a:rPr lang="en-US" dirty="0"/>
              <a:t>UI </a:t>
            </a:r>
            <a:r>
              <a:rPr lang="ko-KR" altLang="en-US" dirty="0"/>
              <a:t>구성 요소 비교</a:t>
            </a:r>
            <a:endParaRPr lang="en-US" altLang="ko-KR" dirty="0"/>
          </a:p>
          <a:p>
            <a:r>
              <a:rPr lang="en-US" dirty="0"/>
              <a:t>Qt </a:t>
            </a:r>
            <a:r>
              <a:rPr lang="ko-KR" altLang="en-US" dirty="0"/>
              <a:t>프로젝트 생성 및 프로그래밍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140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37311"/>
          </a:xfrm>
        </p:spPr>
        <p:txBody>
          <a:bodyPr/>
          <a:lstStyle/>
          <a:p>
            <a:r>
              <a:rPr lang="en-US"/>
              <a:t>Reference : </a:t>
            </a:r>
          </a:p>
          <a:p>
            <a:pPr lvl="1"/>
            <a:r>
              <a:rPr lang="en-US">
                <a:hlinkClick r:id="rId2"/>
              </a:rPr>
              <a:t>http://doc.qt.io</a:t>
            </a:r>
            <a:r>
              <a:rPr lang="en-US"/>
              <a:t>  </a:t>
            </a:r>
          </a:p>
          <a:p>
            <a:pPr lvl="1"/>
            <a:r>
              <a:rPr lang="en-US">
                <a:hlinkClick r:id="rId3"/>
              </a:rPr>
              <a:t>http://doc.qt.io/qt-5/designer-using-a-ui-file.html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B3AE-F66E-434D-9A39-73A27E0CB62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21" y="2992582"/>
            <a:ext cx="5724957" cy="29662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03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ko-KR" altLang="en-US" dirty="0"/>
              <a:t>프로그램 예제 실행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205893"/>
          </a:xfrm>
        </p:spPr>
        <p:txBody>
          <a:bodyPr/>
          <a:lstStyle/>
          <a:p>
            <a:r>
              <a:rPr lang="en-US">
                <a:hlinkClick r:id="rId2"/>
              </a:rPr>
              <a:t>https://www.qt.io/what-is-qt/</a:t>
            </a:r>
            <a:r>
              <a:rPr lang="en-US"/>
              <a:t> </a:t>
            </a:r>
          </a:p>
          <a:p>
            <a:r>
              <a:rPr lang="en-US"/>
              <a:t>Qt-Creator </a:t>
            </a:r>
            <a:r>
              <a:rPr lang="ko-KR" altLang="en-US"/>
              <a:t>실행</a:t>
            </a:r>
            <a:endParaRPr lang="en-US" altLang="ko-KR"/>
          </a:p>
          <a:p>
            <a:r>
              <a:rPr lang="en-US"/>
              <a:t>Qt-Example </a:t>
            </a:r>
            <a:r>
              <a:rPr lang="ko-KR" altLang="en-US"/>
              <a:t>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55A-F800-4E38-BD7A-A8F78091280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40" y="2982730"/>
            <a:ext cx="4739719" cy="3118142"/>
          </a:xfrm>
          <a:prstGeom prst="rect">
            <a:avLst/>
          </a:prstGeom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69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UI </a:t>
            </a:r>
            <a:r>
              <a:rPr lang="ko-KR" altLang="en-US"/>
              <a:t>구성요소 용어 비교</a:t>
            </a:r>
            <a:endParaRPr 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997421"/>
              </p:ext>
            </p:extLst>
          </p:nvPr>
        </p:nvGraphicFramePr>
        <p:xfrm>
          <a:off x="681038" y="1255713"/>
          <a:ext cx="85439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785">
                  <a:extLst>
                    <a:ext uri="{9D8B030D-6E8A-4147-A177-3AD203B41FA5}">
                      <a16:colId xmlns:a16="http://schemas.microsoft.com/office/drawing/2014/main" val="159296475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135854368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4286584953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342196673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15386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UI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Listener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8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ui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파일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Widget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4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Visual</a:t>
                      </a:r>
                      <a:r>
                        <a:rPr lang="en-US" baseline="0"/>
                        <a:t> Studio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Control/Form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EventHandler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Listener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0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Listener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42970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253E-DCA9-476C-8AE3-928662A3DC4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6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ko-KR" altLang="en-US" dirty="0"/>
              <a:t>프로젝트 생성</a:t>
            </a:r>
            <a:endParaRPr 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58" y="1261322"/>
            <a:ext cx="7892083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BC10-47A8-4341-8A94-9A6B0110A98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147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40898" y="1801915"/>
            <a:ext cx="1309072" cy="4137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49936" y="5444861"/>
            <a:ext cx="1309072" cy="4137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149970" y="2215663"/>
            <a:ext cx="3599966" cy="322919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757443" y="2645579"/>
            <a:ext cx="2068230" cy="4393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2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폴더 설정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7BEE-736E-4443-8EFB-73F05C29089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148</a:t>
            </a:fld>
            <a:endParaRPr 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140345" y="1800227"/>
            <a:ext cx="7440585" cy="4921250"/>
            <a:chOff x="1205000" y="1255713"/>
            <a:chExt cx="7440585" cy="4921250"/>
          </a:xfrm>
        </p:grpSpPr>
        <p:pic>
          <p:nvPicPr>
            <p:cNvPr id="15" name="내용 개체 틀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000" y="1255713"/>
              <a:ext cx="7385169" cy="4921250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482111" y="4156364"/>
              <a:ext cx="5163474" cy="32327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486729" y="4576619"/>
              <a:ext cx="5158855" cy="32327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39784"/>
          </a:xfrm>
        </p:spPr>
        <p:txBody>
          <a:bodyPr/>
          <a:lstStyle/>
          <a:p>
            <a:r>
              <a:rPr lang="ko-KR" altLang="en-US" dirty="0"/>
              <a:t>사용자 홈디렉토리에 </a:t>
            </a:r>
            <a:r>
              <a:rPr lang="en-US" altLang="ko-KR" dirty="0" err="1"/>
              <a:t>qt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30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09" y="1255713"/>
            <a:ext cx="7391783" cy="49212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 Selection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F8D1-04F7-452B-9F49-EE1DFAD4BD1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149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42766" y="3722255"/>
            <a:ext cx="5853452" cy="2770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3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편집기 실습 환경 설정 </a:t>
            </a:r>
            <a:r>
              <a:rPr lang="en-US" altLang="ko-KR" sz="3600" dirty="0"/>
              <a:t>2/2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61358"/>
          </a:xfrm>
        </p:spPr>
        <p:txBody>
          <a:bodyPr>
            <a:noAutofit/>
          </a:bodyPr>
          <a:lstStyle/>
          <a:p>
            <a:r>
              <a:rPr lang="en-US" sz="1800" dirty="0"/>
              <a:t>Visual Studio Code</a:t>
            </a:r>
            <a:r>
              <a:rPr lang="ko-KR" altLang="en-US" sz="1800" dirty="0"/>
              <a:t>의 사용자 설정 변경</a:t>
            </a:r>
            <a:endParaRPr lang="en-US" altLang="ko-KR" sz="1800" dirty="0"/>
          </a:p>
          <a:p>
            <a:pPr lvl="1"/>
            <a:r>
              <a:rPr lang="ko-KR" altLang="en-US" sz="1800" dirty="0"/>
              <a:t>아래의 내용을 텍스트 환경 설정 모드에서 붙여 넣기 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환경 설정을 저장한다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89BD-D14F-4538-8B71-E5057292CF2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681038" y="2490107"/>
            <a:ext cx="8543923" cy="37684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txBody>
          <a:bodyPr wrap="square" lIns="182880" tIns="0" bIns="0" anchor="ctr">
            <a:no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	"code-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runner.executorMap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		"c"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"cd $dir &amp;&amp; gcc $fileName -o a.out &amp;&amp; $dir/a.out"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} ,</a:t>
            </a:r>
          </a:p>
          <a:p>
            <a:pPr lvl="1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files.exclude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".vscode"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".vimrc"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".gitignore"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"**/*.o"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"**/*.out"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 ,</a:t>
            </a:r>
          </a:p>
          <a:p>
            <a:pPr lvl="1"/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"code-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runner.runInTerminal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37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</a:t>
            </a:r>
            <a:r>
              <a:rPr lang="ko-KR" altLang="en-US"/>
              <a:t>디자인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4678-6687-4021-B96E-CEDB0D44AC9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150</a:t>
            </a:fld>
            <a:endParaRPr lang="en-US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20074"/>
          </a:xfrm>
        </p:spPr>
        <p:txBody>
          <a:bodyPr/>
          <a:lstStyle/>
          <a:p>
            <a:r>
              <a:rPr lang="en-US"/>
              <a:t>Forms &gt; mainwindow.ui </a:t>
            </a:r>
            <a:r>
              <a:rPr lang="ko-KR" altLang="en-US"/>
              <a:t>파일 더블 클릭</a:t>
            </a:r>
            <a:r>
              <a:rPr lang="en-US"/>
              <a:t>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117600" y="1865308"/>
            <a:ext cx="7599228" cy="4921250"/>
            <a:chOff x="1117600" y="1865308"/>
            <a:chExt cx="7599228" cy="4921250"/>
          </a:xfrm>
        </p:grpSpPr>
        <p:pic>
          <p:nvPicPr>
            <p:cNvPr id="11" name="내용 개체 틀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8483" y="1865308"/>
              <a:ext cx="7398345" cy="492125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1117600" y="3079460"/>
              <a:ext cx="2946400" cy="35646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0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</a:t>
            </a:r>
            <a:r>
              <a:rPr lang="ko-KR" altLang="en-US"/>
              <a:t>디자인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6D88-1B0C-4548-AB9D-6D6E8ADA1CA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151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7677871" cy="16088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Widget </a:t>
            </a:r>
            <a:r>
              <a:rPr lang="ko-KR" altLang="en-US"/>
              <a:t>추가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PushButton</a:t>
            </a:r>
          </a:p>
          <a:p>
            <a:pPr lvl="1">
              <a:lnSpc>
                <a:spcPct val="120000"/>
              </a:lnSpc>
            </a:pPr>
            <a:r>
              <a:rPr lang="en-US"/>
              <a:t>Label</a:t>
            </a:r>
          </a:p>
          <a:p>
            <a:pPr lvl="1">
              <a:lnSpc>
                <a:spcPct val="120000"/>
              </a:lnSpc>
            </a:pPr>
            <a:r>
              <a:rPr lang="en-US"/>
              <a:t>LineEdit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092955" y="2189019"/>
            <a:ext cx="6313113" cy="4167333"/>
            <a:chOff x="3092955" y="2189019"/>
            <a:chExt cx="6313113" cy="4167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2955" y="2189019"/>
              <a:ext cx="6313113" cy="41673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776311" y="2528023"/>
              <a:ext cx="2649725" cy="193314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15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</a:t>
            </a:r>
            <a:r>
              <a:rPr lang="ko-KR" altLang="en-US" dirty="0"/>
              <a:t>이름 변경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6D88-1B0C-4548-AB9D-6D6E8ADA1CA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152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2"/>
            <a:ext cx="6678124" cy="11450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위젯을 클릭한다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속성 패널의 </a:t>
            </a:r>
            <a:r>
              <a:rPr lang="en-US" altLang="ko-KR" dirty="0" err="1"/>
              <a:t>ObjectName</a:t>
            </a:r>
            <a:r>
              <a:rPr lang="ko-KR" altLang="en-US" dirty="0"/>
              <a:t>을 변경한다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570E39-9D06-492B-8871-4FE7EFE7DF91}"/>
              </a:ext>
            </a:extLst>
          </p:cNvPr>
          <p:cNvGrpSpPr/>
          <p:nvPr/>
        </p:nvGrpSpPr>
        <p:grpSpPr>
          <a:xfrm>
            <a:off x="345958" y="2853363"/>
            <a:ext cx="4284658" cy="3208675"/>
            <a:chOff x="682996" y="2650755"/>
            <a:chExt cx="5286981" cy="37414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6CBBE-9DCF-4657-9ECF-8FF6098B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996" y="2650755"/>
              <a:ext cx="5196734" cy="3741442"/>
            </a:xfrm>
            <a:prstGeom prst="rect">
              <a:avLst/>
            </a:prstGeom>
          </p:spPr>
        </p:pic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3B5058E3-860B-4830-AD47-BB286A8DD57D}"/>
                </a:ext>
              </a:extLst>
            </p:cNvPr>
            <p:cNvSpPr/>
            <p:nvPr/>
          </p:nvSpPr>
          <p:spPr>
            <a:xfrm>
              <a:off x="4953000" y="4651666"/>
              <a:ext cx="1016977" cy="2808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6045A9-B10A-4AE0-A5EA-5E88B3ED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60" y="2572165"/>
            <a:ext cx="4492035" cy="2569468"/>
          </a:xfrm>
          <a:prstGeom prst="rect">
            <a:avLst/>
          </a:prstGeom>
        </p:spPr>
      </p:pic>
      <p:sp>
        <p:nvSpPr>
          <p:cNvPr id="14" name="오른쪽 화살표 7">
            <a:extLst>
              <a:ext uri="{FF2B5EF4-FFF2-40B4-BE49-F238E27FC236}">
                <a16:creationId xmlns:a16="http://schemas.microsoft.com/office/drawing/2014/main" id="{1A764859-1D45-463D-AE48-78E1FEAF77E7}"/>
              </a:ext>
            </a:extLst>
          </p:cNvPr>
          <p:cNvSpPr/>
          <p:nvPr/>
        </p:nvSpPr>
        <p:spPr>
          <a:xfrm rot="20088400">
            <a:off x="4753639" y="5154633"/>
            <a:ext cx="1184096" cy="84261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055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Slot </a:t>
            </a:r>
            <a:r>
              <a:rPr lang="ko-KR" altLang="en-US"/>
              <a:t>선언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88830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Headers -&gt; mainwindow.h </a:t>
            </a:r>
          </a:p>
          <a:p>
            <a:pPr lvl="1"/>
            <a:r>
              <a:rPr lang="en-US"/>
              <a:t>clickButton() </a:t>
            </a:r>
            <a:r>
              <a:rPr lang="en-US" altLang="ko-KR"/>
              <a:t>slot</a:t>
            </a:r>
            <a:r>
              <a:rPr lang="en-US"/>
              <a:t> </a:t>
            </a:r>
            <a:r>
              <a:rPr lang="ko-KR" altLang="en-US"/>
              <a:t>추가</a:t>
            </a:r>
            <a:r>
              <a:rPr lang="en-US"/>
              <a:t> 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4BA7-35E9-446E-A42E-A05049845D2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153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480243" y="2006596"/>
            <a:ext cx="6787141" cy="4652386"/>
            <a:chOff x="1428894" y="1914670"/>
            <a:chExt cx="6787141" cy="465238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894" y="1914670"/>
              <a:ext cx="6630295" cy="465238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089460" y="5291597"/>
              <a:ext cx="4126575" cy="6003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5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B46AE-2999-4C8C-AE22-B87E7FA9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98" y="2436331"/>
            <a:ext cx="7533460" cy="38103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Slot </a:t>
            </a:r>
            <a:r>
              <a:rPr lang="ko-KR" altLang="en-US"/>
              <a:t>정의 및 연결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714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Sources -&gt; mainwindow.cpp</a:t>
            </a:r>
          </a:p>
          <a:p>
            <a:pPr lvl="1"/>
            <a:r>
              <a:rPr lang="en-US"/>
              <a:t>clickButton() </a:t>
            </a:r>
            <a:r>
              <a:rPr lang="ko-KR" altLang="en-US"/>
              <a:t>함수 추가</a:t>
            </a:r>
            <a:endParaRPr lang="en-US" altLang="ko-KR"/>
          </a:p>
          <a:p>
            <a:pPr lvl="1"/>
            <a:r>
              <a:rPr lang="en-US"/>
              <a:t>connect( …. ) </a:t>
            </a:r>
            <a:r>
              <a:rPr lang="ko-KR" altLang="en-US"/>
              <a:t>슬롯 연결</a:t>
            </a:r>
            <a:r>
              <a:rPr lang="en-US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A558-3DA2-41EA-8BC3-BC94EB8E074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154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211514" y="4149627"/>
            <a:ext cx="4770743" cy="3784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94992" y="5275385"/>
            <a:ext cx="3622431" cy="7209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7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어플리케이션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2273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/>
              <a:t>빌드 버튼 클릭</a:t>
            </a:r>
            <a:endParaRPr lang="en-US" altLang="ko-KR"/>
          </a:p>
          <a:p>
            <a:r>
              <a:rPr lang="ko-KR" altLang="en-US"/>
              <a:t>실행 버튼 클릭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A60E-51E3-4EED-A948-EA6B1E50304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155</a:t>
            </a:fld>
            <a:endParaRPr 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19669" y="2114523"/>
            <a:ext cx="7429500" cy="4424391"/>
            <a:chOff x="400833" y="2078008"/>
            <a:chExt cx="7429500" cy="442439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463" y="2078008"/>
              <a:ext cx="6034870" cy="44243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00833" y="6142182"/>
              <a:ext cx="1843604" cy="3602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(1) </a:t>
              </a:r>
              <a:r>
                <a:rPr lang="ko-KR" alt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빌드</a:t>
              </a:r>
              <a:endParaRPr lang="en-US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00833" y="5648058"/>
              <a:ext cx="1843604" cy="3602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(2) </a:t>
              </a:r>
              <a:r>
                <a:rPr lang="ko-KR" altLang="en-US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rPr>
                <a:t>실행</a:t>
              </a:r>
              <a:endParaRPr lang="en-US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3" y="1666639"/>
            <a:ext cx="3726634" cy="3040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프로세스</a:t>
            </a:r>
            <a:r>
              <a:rPr lang="en-US" altLang="ko-KR" sz="4800" dirty="0"/>
              <a:t>/</a:t>
            </a:r>
            <a:r>
              <a:rPr lang="ko-KR" altLang="en-US" sz="4800" dirty="0"/>
              <a:t>스레드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511046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49BB-5A98-4BED-B742-802CCBED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프로세스와 스레드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192F-CDAC-4186-B1CA-BF9CD889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CB1D-7EA4-4C24-89CE-C534ABEB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3029-3A6A-4FD8-97A5-F0ECFBE5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85E46B-6D8F-496A-84E4-7441AE0C5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508" y="1438315"/>
            <a:ext cx="5682982" cy="46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42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ko-KR" altLang="en-US" sz="3600" dirty="0"/>
              <a:t>프로그램 </a:t>
            </a:r>
            <a:r>
              <a:rPr lang="en-US" altLang="ko-KR" sz="3600" dirty="0"/>
              <a:t>/ </a:t>
            </a:r>
            <a:r>
              <a:rPr lang="ko-KR" altLang="en-US" sz="3600" dirty="0"/>
              <a:t>프로세스 </a:t>
            </a:r>
            <a:r>
              <a:rPr lang="en-US" altLang="ko-KR" sz="3600" dirty="0"/>
              <a:t>/ </a:t>
            </a:r>
            <a:r>
              <a:rPr lang="ko-KR" altLang="en-US" sz="3600" dirty="0"/>
              <a:t>스레드</a:t>
            </a:r>
            <a:r>
              <a:rPr lang="en-US" sz="3600" dirty="0"/>
              <a:t>  (p. 137)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프로그램</a:t>
            </a:r>
            <a:r>
              <a:rPr lang="en-US" dirty="0"/>
              <a:t> :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바이너리는 디스크와 같은 매체에 저장된 컴파일된 실행 가능한 코드이다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이진 이미지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어플리케이션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프로세스는 실행중인 프로그램이다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프로세스는 이진 이미지를 메모리에 로딩한다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가상화 메모리의 인스턴스</a:t>
            </a:r>
            <a:r>
              <a:rPr lang="en-US" altLang="ko-KR" dirty="0"/>
              <a:t>, </a:t>
            </a:r>
            <a:r>
              <a:rPr lang="ko-KR" altLang="en-US" dirty="0"/>
              <a:t>열린 파일과 같은 커널 리소스</a:t>
            </a:r>
            <a:r>
              <a:rPr lang="en-US" altLang="ko-KR" dirty="0"/>
              <a:t>, </a:t>
            </a:r>
            <a:r>
              <a:rPr lang="ko-KR" altLang="en-US" dirty="0"/>
              <a:t>보안 컨텍스트 및 하나 이상의 스레드를 가진다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스레드는 프로세스 내부의 활동 단위이다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스레드는 순차적인 명령어의 집합이다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스레드는 고유한 가상화된 프로세스를 가진다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스택</a:t>
            </a:r>
            <a:r>
              <a:rPr lang="en-US" altLang="ko-KR" dirty="0"/>
              <a:t>, </a:t>
            </a:r>
            <a:r>
              <a:rPr lang="ko-KR" altLang="en-US" dirty="0"/>
              <a:t>레지스터와 같은 프로세서 상태 및 명령어 포인터를 포함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스레드는 모두 동일한 메모리 주소 공간을 공유한다</a:t>
            </a:r>
            <a:r>
              <a:rPr lang="en-US" altLang="ko-KR" dirty="0"/>
              <a:t>.</a:t>
            </a:r>
            <a:r>
              <a:rPr 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E2AE-12D7-4E38-A646-20CAA2E3BD6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38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프로세스와 스레드 비교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699316"/>
              </p:ext>
            </p:extLst>
          </p:nvPr>
        </p:nvGraphicFramePr>
        <p:xfrm>
          <a:off x="681038" y="1255712"/>
          <a:ext cx="8543925" cy="279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216">
                  <a:extLst>
                    <a:ext uri="{9D8B030D-6E8A-4147-A177-3AD203B41FA5}">
                      <a16:colId xmlns:a16="http://schemas.microsoft.com/office/drawing/2014/main" val="3610654451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171731643"/>
                    </a:ext>
                  </a:extLst>
                </a:gridCol>
                <a:gridCol w="3000009">
                  <a:extLst>
                    <a:ext uri="{9D8B030D-6E8A-4147-A177-3AD203B41FA5}">
                      <a16:colId xmlns:a16="http://schemas.microsoft.com/office/drawing/2014/main" val="1253483980"/>
                    </a:ext>
                  </a:extLst>
                </a:gridCol>
              </a:tblGrid>
              <a:tr h="6993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</a:t>
                      </a:r>
                      <a:r>
                        <a:rPr lang="ko-KR" altLang="en-US" sz="2800" dirty="0"/>
                        <a:t>구분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프로세스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스레드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661712"/>
                  </a:ext>
                </a:extLst>
              </a:tr>
              <a:tr h="6993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/>
                        <a:t>데이터 공유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불편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/>
                        <a:t>용이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421636"/>
                  </a:ext>
                </a:extLst>
              </a:tr>
              <a:tr h="6993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/>
                        <a:t>에러 전파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/>
                        <a:t>없음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/>
                        <a:t>심함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5344218"/>
                  </a:ext>
                </a:extLst>
              </a:tr>
              <a:tr h="6993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/>
                        <a:t>코드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용이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복잡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715391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FC5-4D0B-4973-A208-017A91EA6E0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01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Qt </a:t>
            </a:r>
            <a:r>
              <a:rPr lang="ko-KR" altLang="en-US" dirty="0"/>
              <a:t>설치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Qt5 </a:t>
            </a:r>
            <a:r>
              <a:rPr lang="ko-KR" altLang="en-US" sz="2000" dirty="0"/>
              <a:t>소개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2"/>
              </a:rPr>
              <a:t>https://www.qt.io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Qt5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qtcreator -y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qt5-default -y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qtdeclarative5-dev -y</a:t>
            </a: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Qt5 </a:t>
            </a:r>
            <a:r>
              <a:rPr lang="ko-KR" altLang="en-US" sz="2000" dirty="0">
                <a:solidFill>
                  <a:prstClr val="black"/>
                </a:solidFill>
              </a:rPr>
              <a:t>예제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qtbase5-examples -y</a:t>
            </a:r>
          </a:p>
          <a:p>
            <a:r>
              <a:rPr lang="en-US" altLang="ko-KR" sz="2000" dirty="0"/>
              <a:t>Qt5</a:t>
            </a:r>
            <a:r>
              <a:rPr lang="en-US" altLang="ko-KR" sz="2000" dirty="0">
                <a:latin typeface="Traveling _Typewriter" panose="02000506000000020004" pitchFamily="2" charset="0"/>
              </a:rPr>
              <a:t> </a:t>
            </a:r>
            <a:r>
              <a:rPr lang="ko-KR" altLang="en-US" sz="2000" dirty="0">
                <a:latin typeface="Traveling _Typewriter" panose="02000506000000020004" pitchFamily="2" charset="0"/>
              </a:rPr>
              <a:t>문서 설치</a:t>
            </a:r>
            <a:endParaRPr lang="en-US" altLang="ko-KR" sz="2000" dirty="0">
              <a:latin typeface="Traveling _Typewriter" panose="02000506000000020004" pitchFamily="2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qt5-doc qt5-doc-html -y</a:t>
            </a: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qtbase5-doc-html –y</a:t>
            </a:r>
          </a:p>
          <a:p>
            <a:r>
              <a:rPr lang="en-US" altLang="ko-KR" sz="2000" dirty="0"/>
              <a:t>Qt5</a:t>
            </a:r>
            <a:r>
              <a:rPr lang="en-US" altLang="ko-KR" sz="2000" dirty="0">
                <a:latin typeface="Traveling _Typewriter" panose="02000506000000020004" pitchFamily="2" charset="0"/>
              </a:rPr>
              <a:t> </a:t>
            </a:r>
            <a:r>
              <a:rPr lang="ko-KR" altLang="en-US" sz="2000">
                <a:latin typeface="Traveling _Typewriter" panose="02000506000000020004" pitchFamily="2" charset="0"/>
              </a:rPr>
              <a:t>전체 </a:t>
            </a:r>
            <a:r>
              <a:rPr lang="ko-KR" altLang="en-US" sz="2000" dirty="0">
                <a:latin typeface="Traveling _Typewriter" panose="02000506000000020004" pitchFamily="2" charset="0"/>
              </a:rPr>
              <a:t>설치</a:t>
            </a:r>
            <a:endParaRPr lang="en-US" altLang="ko-KR" sz="2000" dirty="0">
              <a:latin typeface="Traveling _Typewriter" panose="02000506000000020004" pitchFamily="2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install qtcreator qt5-default qtdeclarative5-dev  qtbase5-examples qt5-doc qt5-doc-html qtbase5-doc-html -y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FC8C-B2D4-44E4-9F83-FB7FF42A14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0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아이디</a:t>
            </a:r>
            <a:r>
              <a:rPr lang="en-US" dirty="0"/>
              <a:t> (p. 138)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각 프로세스는 프로세스 아이디로 표시된다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r>
              <a:rPr lang="ko-KR" altLang="en-US" dirty="0"/>
              <a:t>아이디는 어느 한 시점에서 고유하다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ko-KR" altLang="en-US" dirty="0"/>
              <a:t>프로세스의 관점에서 부모의 프로세스 아이디는 결코 바뀌지 않는다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ko-KR" altLang="en-US" dirty="0"/>
              <a:t>프로세스 아이디는 </a:t>
            </a:r>
            <a:r>
              <a:rPr lang="en-US" altLang="ko-KR" dirty="0" err="1"/>
              <a:t>pid_t</a:t>
            </a:r>
            <a:r>
              <a:rPr lang="en-US" altLang="ko-KR" dirty="0"/>
              <a:t> </a:t>
            </a:r>
            <a:r>
              <a:rPr lang="ko-KR" altLang="en-US" dirty="0"/>
              <a:t>유형으로 표시된다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헤더 파일 </a:t>
            </a:r>
            <a:r>
              <a:rPr lang="en-US" altLang="ko-KR" dirty="0"/>
              <a:t>&lt;sys/types.h&gt;</a:t>
            </a:r>
            <a:r>
              <a:rPr lang="ko-KR" altLang="en-US" dirty="0"/>
              <a:t>에 정의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리눅스에서는 </a:t>
            </a:r>
            <a:r>
              <a:rPr lang="en-US" altLang="ko-KR" dirty="0" err="1"/>
              <a:t>pid_t</a:t>
            </a:r>
            <a:r>
              <a:rPr lang="ko-KR" altLang="en-US" dirty="0"/>
              <a:t>가 일반적으로 </a:t>
            </a:r>
            <a:r>
              <a:rPr lang="en-US" altLang="ko-KR" dirty="0"/>
              <a:t>C int </a:t>
            </a:r>
            <a:r>
              <a:rPr lang="ko-KR" altLang="en-US" dirty="0"/>
              <a:t>유형의 </a:t>
            </a:r>
            <a:r>
              <a:rPr lang="en-US" altLang="ko-KR" dirty="0"/>
              <a:t>typedef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6C45-4F13-4CB1-9432-E73E4FD42A9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96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프로세스 아이디와 부모 프로세스 아이디</a:t>
            </a:r>
            <a:r>
              <a:rPr lang="en-US" sz="2800" dirty="0"/>
              <a:t> (p. 140)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0000"/>
                </a:solidFill>
              </a:rPr>
              <a:t>getpid</a:t>
            </a:r>
            <a:r>
              <a:rPr lang="en-US" altLang="ko-KR" dirty="0">
                <a:solidFill>
                  <a:srgbClr val="000000"/>
                </a:solidFill>
              </a:rPr>
              <a:t> () </a:t>
            </a:r>
            <a:r>
              <a:rPr lang="ko-KR" altLang="en-US" dirty="0">
                <a:solidFill>
                  <a:srgbClr val="000000"/>
                </a:solidFill>
              </a:rPr>
              <a:t>시스템 호출은 호출하는 프로세스의 프로세스 </a:t>
            </a:r>
            <a:r>
              <a:rPr lang="en-US" altLang="ko-KR" dirty="0">
                <a:solidFill>
                  <a:srgbClr val="000000"/>
                </a:solidFill>
              </a:rPr>
              <a:t>ID</a:t>
            </a:r>
            <a:r>
              <a:rPr lang="ko-KR" altLang="en-US" dirty="0">
                <a:solidFill>
                  <a:srgbClr val="000000"/>
                </a:solidFill>
              </a:rPr>
              <a:t>를 반환한다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</a:rPr>
              <a:t>#include &lt;sys/</a:t>
            </a:r>
            <a:r>
              <a:rPr lang="en-US" sz="2000" dirty="0" err="1">
                <a:solidFill>
                  <a:srgbClr val="009A9A"/>
                </a:solidFill>
              </a:rPr>
              <a:t>types.h</a:t>
            </a:r>
            <a:r>
              <a:rPr lang="en-US" sz="2000" dirty="0">
                <a:solidFill>
                  <a:srgbClr val="009A9A"/>
                </a:solidFill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</a:rPr>
              <a:t>#include &lt;</a:t>
            </a:r>
            <a:r>
              <a:rPr lang="en-US" sz="2000" dirty="0" err="1">
                <a:solidFill>
                  <a:srgbClr val="009A9A"/>
                </a:solidFill>
              </a:rPr>
              <a:t>unistd.h</a:t>
            </a:r>
            <a:r>
              <a:rPr lang="en-US" sz="2000" dirty="0">
                <a:solidFill>
                  <a:srgbClr val="009A9A"/>
                </a:solidFill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rgbClr val="000089"/>
                </a:solidFill>
              </a:rPr>
              <a:t>pid_t</a:t>
            </a:r>
            <a:r>
              <a:rPr lang="en-US" sz="2000" dirty="0">
                <a:solidFill>
                  <a:srgbClr val="000089"/>
                </a:solidFill>
              </a:rPr>
              <a:t> </a:t>
            </a:r>
            <a:r>
              <a:rPr lang="en-US" sz="2000" dirty="0" err="1">
                <a:solidFill>
                  <a:srgbClr val="000089"/>
                </a:solidFill>
              </a:rPr>
              <a:t>getpid</a:t>
            </a:r>
            <a:r>
              <a:rPr lang="en-US" sz="2000" dirty="0">
                <a:solidFill>
                  <a:srgbClr val="000089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007789"/>
                </a:solidFill>
              </a:rPr>
              <a:t>void</a:t>
            </a:r>
            <a:r>
              <a:rPr lang="en-US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0000"/>
                </a:solidFill>
              </a:rPr>
              <a:t>getppid</a:t>
            </a:r>
            <a:r>
              <a:rPr lang="en-US" altLang="ko-KR" dirty="0">
                <a:solidFill>
                  <a:srgbClr val="000000"/>
                </a:solidFill>
              </a:rPr>
              <a:t> () </a:t>
            </a:r>
            <a:r>
              <a:rPr lang="ko-KR" altLang="en-US" dirty="0">
                <a:solidFill>
                  <a:srgbClr val="000000"/>
                </a:solidFill>
              </a:rPr>
              <a:t>시스템 호출은 호출하는 프로세스의 부모 프로세스 </a:t>
            </a:r>
            <a:r>
              <a:rPr lang="en-US" altLang="ko-KR" dirty="0">
                <a:solidFill>
                  <a:srgbClr val="000000"/>
                </a:solidFill>
              </a:rPr>
              <a:t>ID</a:t>
            </a:r>
            <a:r>
              <a:rPr lang="ko-KR" altLang="en-US" dirty="0">
                <a:solidFill>
                  <a:srgbClr val="000000"/>
                </a:solidFill>
              </a:rPr>
              <a:t>를 반환한다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</a:rPr>
              <a:t>#include &lt;sys/</a:t>
            </a:r>
            <a:r>
              <a:rPr lang="en-US" sz="2000" dirty="0" err="1">
                <a:solidFill>
                  <a:srgbClr val="009A9A"/>
                </a:solidFill>
              </a:rPr>
              <a:t>types.h</a:t>
            </a:r>
            <a:r>
              <a:rPr lang="en-US" sz="2000" dirty="0">
                <a:solidFill>
                  <a:srgbClr val="009A9A"/>
                </a:solidFill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</a:rPr>
              <a:t>#include &lt;</a:t>
            </a:r>
            <a:r>
              <a:rPr lang="en-US" sz="2000" dirty="0" err="1">
                <a:solidFill>
                  <a:srgbClr val="009A9A"/>
                </a:solidFill>
              </a:rPr>
              <a:t>unistd.h</a:t>
            </a:r>
            <a:r>
              <a:rPr lang="en-US" sz="2000" dirty="0">
                <a:solidFill>
                  <a:srgbClr val="009A9A"/>
                </a:solidFill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rgbClr val="000089"/>
                </a:solidFill>
              </a:rPr>
              <a:t>pid_t</a:t>
            </a:r>
            <a:r>
              <a:rPr lang="en-US" sz="2000" dirty="0">
                <a:solidFill>
                  <a:srgbClr val="000089"/>
                </a:solidFill>
              </a:rPr>
              <a:t> </a:t>
            </a:r>
            <a:r>
              <a:rPr lang="en-US" sz="2000" dirty="0" err="1">
                <a:solidFill>
                  <a:srgbClr val="000089"/>
                </a:solidFill>
              </a:rPr>
              <a:t>getppid</a:t>
            </a:r>
            <a:r>
              <a:rPr lang="en-US" sz="2000" dirty="0">
                <a:solidFill>
                  <a:srgbClr val="000089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007789"/>
                </a:solidFill>
              </a:rPr>
              <a:t>void</a:t>
            </a:r>
            <a:r>
              <a:rPr lang="en-US" sz="20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오류를 반환하지 않는다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 dirty="0">
                <a:solidFill>
                  <a:srgbClr val="000000"/>
                </a:solidFill>
              </a:rPr>
              <a:t>따라서 사용법은 간단하다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89"/>
                </a:solidFill>
              </a:rPr>
              <a:t>printf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CD3300"/>
                </a:solidFill>
              </a:rPr>
              <a:t>"My </a:t>
            </a:r>
            <a:r>
              <a:rPr lang="en-US" sz="2000" dirty="0" err="1">
                <a:solidFill>
                  <a:srgbClr val="CD3300"/>
                </a:solidFill>
              </a:rPr>
              <a:t>pid</a:t>
            </a:r>
            <a:r>
              <a:rPr lang="en-US" sz="2000" dirty="0">
                <a:solidFill>
                  <a:srgbClr val="CD3300"/>
                </a:solidFill>
              </a:rPr>
              <a:t>=%</a:t>
            </a:r>
            <a:r>
              <a:rPr lang="en-US" sz="2000" dirty="0" err="1">
                <a:solidFill>
                  <a:srgbClr val="CD3300"/>
                </a:solidFill>
              </a:rPr>
              <a:t>jd</a:t>
            </a:r>
            <a:r>
              <a:rPr lang="en-US" sz="2000" b="1" dirty="0">
                <a:solidFill>
                  <a:srgbClr val="CD3300"/>
                </a:solidFill>
              </a:rPr>
              <a:t>\n</a:t>
            </a:r>
            <a:r>
              <a:rPr lang="en-US" sz="2000" dirty="0">
                <a:solidFill>
                  <a:srgbClr val="CD3300"/>
                </a:solidFill>
              </a:rPr>
              <a:t>"</a:t>
            </a:r>
            <a:r>
              <a:rPr lang="en-US" sz="2000" dirty="0">
                <a:solidFill>
                  <a:srgbClr val="000000"/>
                </a:solidFill>
              </a:rPr>
              <a:t>, (</a:t>
            </a:r>
            <a:r>
              <a:rPr lang="en-US" sz="2000" b="1" dirty="0">
                <a:solidFill>
                  <a:srgbClr val="007789"/>
                </a:solidFill>
              </a:rPr>
              <a:t>intmax_t</a:t>
            </a:r>
            <a:r>
              <a:rPr lang="en-US" sz="2000" dirty="0">
                <a:solidFill>
                  <a:srgbClr val="000000"/>
                </a:solidFill>
              </a:rPr>
              <a:t>) </a:t>
            </a:r>
            <a:r>
              <a:rPr lang="en-US" sz="2000" dirty="0" err="1">
                <a:solidFill>
                  <a:srgbClr val="000089"/>
                </a:solidFill>
              </a:rPr>
              <a:t>getpid</a:t>
            </a:r>
            <a:r>
              <a:rPr lang="en-US" sz="2000" dirty="0">
                <a:solidFill>
                  <a:srgbClr val="000089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());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89"/>
                </a:solidFill>
              </a:rPr>
              <a:t>printf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CD3300"/>
                </a:solidFill>
              </a:rPr>
              <a:t>"Parent's </a:t>
            </a:r>
            <a:r>
              <a:rPr lang="en-US" sz="2000" dirty="0" err="1">
                <a:solidFill>
                  <a:srgbClr val="CD3300"/>
                </a:solidFill>
              </a:rPr>
              <a:t>pid</a:t>
            </a:r>
            <a:r>
              <a:rPr lang="en-US" sz="2000" dirty="0">
                <a:solidFill>
                  <a:srgbClr val="CD3300"/>
                </a:solidFill>
              </a:rPr>
              <a:t>=%</a:t>
            </a:r>
            <a:r>
              <a:rPr lang="en-US" sz="2000" dirty="0" err="1">
                <a:solidFill>
                  <a:srgbClr val="CD3300"/>
                </a:solidFill>
              </a:rPr>
              <a:t>jd</a:t>
            </a:r>
            <a:r>
              <a:rPr lang="en-US" sz="2000" b="1" dirty="0">
                <a:solidFill>
                  <a:srgbClr val="CD3300"/>
                </a:solidFill>
              </a:rPr>
              <a:t>\n</a:t>
            </a:r>
            <a:r>
              <a:rPr lang="en-US" sz="2000" dirty="0">
                <a:solidFill>
                  <a:srgbClr val="CD3300"/>
                </a:solidFill>
              </a:rPr>
              <a:t>"</a:t>
            </a:r>
            <a:r>
              <a:rPr lang="en-US" sz="2000" dirty="0">
                <a:solidFill>
                  <a:srgbClr val="000000"/>
                </a:solidFill>
              </a:rPr>
              <a:t>, (</a:t>
            </a:r>
            <a:r>
              <a:rPr lang="en-US" sz="2000" b="1" dirty="0">
                <a:solidFill>
                  <a:srgbClr val="007789"/>
                </a:solidFill>
              </a:rPr>
              <a:t>intmax_t</a:t>
            </a:r>
            <a:r>
              <a:rPr lang="en-US" sz="2000" dirty="0">
                <a:solidFill>
                  <a:srgbClr val="000000"/>
                </a:solidFill>
              </a:rPr>
              <a:t>) </a:t>
            </a:r>
            <a:r>
              <a:rPr lang="en-US" sz="2000" dirty="0" err="1">
                <a:solidFill>
                  <a:srgbClr val="000089"/>
                </a:solidFill>
              </a:rPr>
              <a:t>getppid</a:t>
            </a:r>
            <a:r>
              <a:rPr lang="en-US" sz="2000" dirty="0">
                <a:solidFill>
                  <a:srgbClr val="000089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());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ADAE-9EE3-405D-B783-FBAC63DDE70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7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fork() </a:t>
            </a:r>
            <a:r>
              <a:rPr lang="ko-KR" altLang="en-US" dirty="0"/>
              <a:t>시스템 호출</a:t>
            </a:r>
            <a:r>
              <a:rPr lang="en-US" dirty="0"/>
              <a:t> (p. 145)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fork ()</a:t>
            </a:r>
            <a:r>
              <a:rPr lang="ko-KR" altLang="en-US" sz="1600" dirty="0">
                <a:solidFill>
                  <a:srgbClr val="000000"/>
                </a:solidFill>
              </a:rPr>
              <a:t>는 현재 프로세스와 동일한 이미지를 실행하는 새 프로세스를 만든다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009A9A"/>
                </a:solidFill>
              </a:rPr>
              <a:t>#include &lt;sys/</a:t>
            </a:r>
            <a:r>
              <a:rPr lang="en-US" sz="1200" dirty="0" err="1">
                <a:solidFill>
                  <a:srgbClr val="009A9A"/>
                </a:solidFill>
              </a:rPr>
              <a:t>types.h</a:t>
            </a:r>
            <a:r>
              <a:rPr lang="en-US" sz="1200" dirty="0">
                <a:solidFill>
                  <a:srgbClr val="009A9A"/>
                </a:solidFill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009A9A"/>
                </a:solidFill>
              </a:rPr>
              <a:t>#include &lt;</a:t>
            </a:r>
            <a:r>
              <a:rPr lang="en-US" sz="1200" dirty="0" err="1">
                <a:solidFill>
                  <a:srgbClr val="009A9A"/>
                </a:solidFill>
              </a:rPr>
              <a:t>unistd.h</a:t>
            </a:r>
            <a:r>
              <a:rPr lang="en-US" sz="1200" dirty="0">
                <a:solidFill>
                  <a:srgbClr val="009A9A"/>
                </a:solidFill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1200" dirty="0" err="1">
                <a:solidFill>
                  <a:srgbClr val="000089"/>
                </a:solidFill>
              </a:rPr>
              <a:t>pid_t</a:t>
            </a:r>
            <a:r>
              <a:rPr lang="en-US" sz="1200" dirty="0">
                <a:solidFill>
                  <a:srgbClr val="000089"/>
                </a:solidFill>
              </a:rPr>
              <a:t> fork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b="1" dirty="0">
                <a:solidFill>
                  <a:srgbClr val="007789"/>
                </a:solidFill>
              </a:rPr>
              <a:t>void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fork ()</a:t>
            </a:r>
            <a:r>
              <a:rPr lang="ko-KR" altLang="en-US" sz="1600" dirty="0">
                <a:solidFill>
                  <a:srgbClr val="000000"/>
                </a:solidFill>
              </a:rPr>
              <a:t>는 원래 프로세스의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새로운 하위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프로세스가 생성한다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fork ()</a:t>
            </a:r>
            <a:r>
              <a:rPr lang="ko-KR" altLang="en-US" sz="1600" dirty="0">
                <a:solidFill>
                  <a:srgbClr val="000000"/>
                </a:solidFill>
              </a:rPr>
              <a:t>를 성공적으로 호출하면 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자식 프로세스에서 </a:t>
            </a:r>
            <a:r>
              <a:rPr lang="en-US" altLang="ko-KR" sz="1600" dirty="0">
                <a:solidFill>
                  <a:srgbClr val="000000"/>
                </a:solidFill>
              </a:rPr>
              <a:t>0</a:t>
            </a:r>
            <a:r>
              <a:rPr lang="ko-KR" altLang="en-US" sz="1600" dirty="0">
                <a:solidFill>
                  <a:srgbClr val="000000"/>
                </a:solidFill>
              </a:rPr>
              <a:t>이 반환된다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부모 프로레스에서 하위 프로레스의 아이디 값을 반환한다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에러시</a:t>
            </a:r>
            <a:r>
              <a:rPr lang="en-US" altLang="ko-KR" sz="1600" dirty="0"/>
              <a:t>, </a:t>
            </a:r>
            <a:r>
              <a:rPr lang="ko-KR" altLang="en-US" sz="1600" dirty="0"/>
              <a:t>자식 프로세스는 생성되지 않고</a:t>
            </a:r>
            <a:r>
              <a:rPr lang="en-US" altLang="ko-KR" sz="1600" dirty="0"/>
              <a:t>, fork ()</a:t>
            </a:r>
            <a:r>
              <a:rPr lang="ko-KR" altLang="en-US" sz="1600" dirty="0"/>
              <a:t>는 </a:t>
            </a:r>
            <a:r>
              <a:rPr lang="en-US" altLang="ko-KR" sz="1600" dirty="0"/>
              <a:t>-1</a:t>
            </a:r>
            <a:r>
              <a:rPr lang="ko-KR" altLang="en-US" sz="1600" dirty="0"/>
              <a:t>을 반환하고</a:t>
            </a:r>
            <a:r>
              <a:rPr lang="en-US" altLang="ko-KR" sz="1600" dirty="0"/>
              <a:t>, errno</a:t>
            </a:r>
            <a:r>
              <a:rPr lang="ko-KR" altLang="en-US" sz="1600" dirty="0"/>
              <a:t>는 적절하게 설정된다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자식과 부모 프로세스는 몇 가지 필요한 차이점을 제외하고는 거의 모든면에서 동일하다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자식 프로세스 아이디는 새로 할당되고 부모의 것과는 다르다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자식의 부모 프로세스 아이디는 부모 프로세스의 프로세스 아이디로 설정된다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자원 통계는 하위에서 </a:t>
            </a:r>
            <a:r>
              <a:rPr lang="en-US" altLang="ko-KR" sz="1600" dirty="0">
                <a:solidFill>
                  <a:srgbClr val="000000"/>
                </a:solidFill>
              </a:rPr>
              <a:t>0</a:t>
            </a:r>
            <a:r>
              <a:rPr lang="ko-KR" altLang="en-US" sz="1600" dirty="0">
                <a:solidFill>
                  <a:srgbClr val="000000"/>
                </a:solidFill>
              </a:rPr>
              <a:t>으로 재설정됩니다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보류중인 모든 신호는 지워지고 자식이 상속하지 않는다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</a:rPr>
              <a:t>획득 한 모든 파일 잠금은 자식에 의해 상속되지 않는다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B975-18BD-480E-98DB-43000DA8B1C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5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</a:t>
            </a:r>
            <a:r>
              <a:rPr lang="ko-KR" altLang="en-US" dirty="0"/>
              <a:t>예제 </a:t>
            </a:r>
            <a:r>
              <a:rPr lang="en-US" dirty="0"/>
              <a:t>(p. 145)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4" cy="740506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/>
              <a:t>fork ()</a:t>
            </a:r>
            <a:r>
              <a:rPr lang="ko-KR" altLang="en-US" sz="1600"/>
              <a:t>는</a:t>
            </a:r>
            <a:r>
              <a:rPr lang="en-US" altLang="ko-KR" sz="1600"/>
              <a:t>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부모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프로세스가 새 프로세스를 생성후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하위 프로세스가 이진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이미지를 실행한다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8188-57E3-4C22-8CFC-64E4D70F328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671667" y="2163508"/>
            <a:ext cx="6562666" cy="419284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&lt;sys/types.h&gt;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&lt;unistd.h&gt;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endParaRPr lang="en-US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() { </a:t>
            </a:r>
          </a:p>
          <a:p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pid_t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pid;</a:t>
            </a:r>
          </a:p>
          <a:p>
            <a:pPr lvl="1"/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en-US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; </a:t>
            </a:r>
          </a:p>
          <a:p>
            <a:pPr lvl="1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pid = 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fork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(pid &gt; </a:t>
            </a:r>
            <a:r>
              <a:rPr lang="en-US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	i ++ ;</a:t>
            </a:r>
          </a:p>
          <a:p>
            <a:pPr lvl="1"/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	printf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"parent process i = %d</a:t>
            </a:r>
            <a:r>
              <a:rPr lang="en-US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, i); </a:t>
            </a:r>
          </a:p>
          <a:p>
            <a:pPr lvl="1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(! pid) {</a:t>
            </a:r>
          </a:p>
          <a:p>
            <a:pPr lvl="1"/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	printf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"child process i = %d</a:t>
            </a:r>
            <a:r>
              <a:rPr lang="en-US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, i); </a:t>
            </a:r>
          </a:p>
          <a:p>
            <a:pPr lvl="1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(pid == -</a:t>
            </a:r>
            <a:r>
              <a:rPr lang="en-US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	perror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"fork error "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56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스레드 생성</a:t>
            </a:r>
            <a:r>
              <a:rPr lang="en-US" dirty="0"/>
              <a:t> (p. 228)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0000"/>
                </a:solidFill>
              </a:rPr>
              <a:t>Pthreads</a:t>
            </a:r>
            <a:r>
              <a:rPr lang="ko-KR" altLang="en-US" dirty="0">
                <a:solidFill>
                  <a:srgbClr val="000000"/>
                </a:solidFill>
              </a:rPr>
              <a:t>는 </a:t>
            </a:r>
            <a:r>
              <a:rPr lang="ko-KR" altLang="en-US">
                <a:solidFill>
                  <a:srgbClr val="000000"/>
                </a:solidFill>
              </a:rPr>
              <a:t>새 스레드를 시작하는  </a:t>
            </a:r>
            <a:r>
              <a:rPr lang="en-US" altLang="ko-KR" dirty="0" err="1">
                <a:solidFill>
                  <a:srgbClr val="000000"/>
                </a:solidFill>
              </a:rPr>
              <a:t>pthread_create</a:t>
            </a:r>
            <a:r>
              <a:rPr lang="en-US" altLang="ko-KR" dirty="0">
                <a:solidFill>
                  <a:srgbClr val="000000"/>
                </a:solidFill>
              </a:rPr>
              <a:t> ()</a:t>
            </a:r>
            <a:r>
              <a:rPr lang="ko-KR" altLang="en-US" dirty="0">
                <a:solidFill>
                  <a:srgbClr val="000000"/>
                </a:solidFill>
              </a:rPr>
              <a:t>를 제공한다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9A9A"/>
                </a:solidFill>
                <a:latin typeface="Consolas" panose="020B0609020204030204" pitchFamily="49" charset="0"/>
              </a:rPr>
              <a:t>pthread.h</a:t>
            </a:r>
            <a:r>
              <a:rPr lang="en-US" sz="2000" dirty="0">
                <a:solidFill>
                  <a:srgbClr val="009A9A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pthread_create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pthread_t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thread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00669A"/>
                </a:solidFill>
                <a:latin typeface="Consolas" panose="020B0609020204030204" pitchFamily="49" charset="0"/>
              </a:rPr>
              <a:t>const</a:t>
            </a: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pthread_attr_t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attr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start_routine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arg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호출이 성공하면 새 스레드가 만들어져 </a:t>
            </a:r>
            <a:r>
              <a:rPr lang="en-US" altLang="ko-KR" dirty="0" err="1">
                <a:solidFill>
                  <a:srgbClr val="000000"/>
                </a:solidFill>
              </a:rPr>
              <a:t>start_routine</a:t>
            </a:r>
            <a:r>
              <a:rPr lang="ko-KR" altLang="en-US" dirty="0">
                <a:solidFill>
                  <a:srgbClr val="000000"/>
                </a:solidFill>
              </a:rPr>
              <a:t>이 제공하는 함수의 실행을 시작하고 인수 </a:t>
            </a:r>
            <a:r>
              <a:rPr lang="en-US" altLang="ko-KR" dirty="0">
                <a:solidFill>
                  <a:srgbClr val="000000"/>
                </a:solidFill>
              </a:rPr>
              <a:t>arg</a:t>
            </a:r>
            <a:r>
              <a:rPr lang="ko-KR" altLang="en-US">
                <a:solidFill>
                  <a:srgbClr val="000000"/>
                </a:solidFill>
              </a:rPr>
              <a:t>가 전달된다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함수는 스레드가 가리키는 </a:t>
            </a:r>
            <a:r>
              <a:rPr lang="en-US" altLang="ko-KR" dirty="0" err="1">
                <a:solidFill>
                  <a:srgbClr val="000000"/>
                </a:solidFill>
              </a:rPr>
              <a:t>pthread_t</a:t>
            </a:r>
            <a:r>
              <a:rPr lang="ko-KR" altLang="en-US" dirty="0">
                <a:solidFill>
                  <a:srgbClr val="000000"/>
                </a:solidFill>
              </a:rPr>
              <a:t>에 새 스레드의 </a:t>
            </a:r>
            <a:r>
              <a:rPr lang="en-US" altLang="ko-KR" dirty="0">
                <a:solidFill>
                  <a:srgbClr val="000000"/>
                </a:solidFill>
              </a:rPr>
              <a:t>ID</a:t>
            </a:r>
            <a:r>
              <a:rPr lang="ko-KR" altLang="en-US">
                <a:solidFill>
                  <a:srgbClr val="000000"/>
                </a:solidFill>
              </a:rPr>
              <a:t>를 저장한다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 err="1"/>
              <a:t>start_routine</a:t>
            </a:r>
            <a:r>
              <a:rPr lang="ko-KR" altLang="en-US" dirty="0"/>
              <a:t>의 함수 정의는 다음과 같다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start_thread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따라서 스레드는 유일한 인수로 </a:t>
            </a:r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ko-KR" altLang="en-US" dirty="0">
                <a:latin typeface="Consolas" panose="020B0609020204030204" pitchFamily="49" charset="0"/>
              </a:rPr>
              <a:t>포인터를 받아들이고 반환 값으로 </a:t>
            </a:r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ko-KR" altLang="en-US" dirty="0">
                <a:latin typeface="Consolas" panose="020B0609020204030204" pitchFamily="49" charset="0"/>
              </a:rPr>
              <a:t>포인터를 반환하는 함수를 실행하여 </a:t>
            </a:r>
            <a:r>
              <a:rPr lang="ko-KR" altLang="en-US">
                <a:latin typeface="Consolas" panose="020B0609020204030204" pitchFamily="49" charset="0"/>
              </a:rPr>
              <a:t>수명을 시작한다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7A5C-6391-46EC-BA38-C6103A302BA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9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 스레드 예제</a:t>
            </a:r>
            <a:r>
              <a:rPr lang="en-US" dirty="0"/>
              <a:t> ½ (p. 229)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20162" cy="492169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000000"/>
                </a:solidFill>
              </a:rPr>
              <a:t>예제 </a:t>
            </a:r>
            <a:r>
              <a:rPr lang="en-US" sz="3600" dirty="0">
                <a:solidFill>
                  <a:srgbClr val="000000"/>
                </a:solidFill>
              </a:rPr>
              <a:t>: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8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pthread_t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tread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pthread_create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thread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start_routine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  errno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  perror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CD3300"/>
                </a:solidFill>
                <a:latin typeface="Consolas" panose="020B0609020204030204" pitchFamily="49" charset="0"/>
              </a:rPr>
              <a:t>pthread_create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00669A"/>
                </a:solidFill>
                <a:latin typeface="Consolas" panose="020B0609020204030204" pitchFamily="49" charset="0"/>
              </a:rPr>
              <a:t>   return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16-FF01-4268-8DFF-7A0CC5532C0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스레드 예제</a:t>
            </a:r>
            <a:r>
              <a:rPr lang="en-US" dirty="0"/>
              <a:t> 2/2 (p. 234)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4" cy="118899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컴파일 방법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컴파일 옵션에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–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pthread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를 추가한다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 gcc -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pthread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thread.c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8188-57E3-4C22-8CFC-64E4D70F328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9409E2-A020-4DD4-ABC6-FCF1CB6BED53}"/>
              </a:ext>
            </a:extLst>
          </p:cNvPr>
          <p:cNvSpPr/>
          <p:nvPr/>
        </p:nvSpPr>
        <p:spPr>
          <a:xfrm>
            <a:off x="1441938" y="2592945"/>
            <a:ext cx="6830157" cy="39703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pthread.h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start_thread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"%s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*) message);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message;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pthread_t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thing1, thing2;</a:t>
            </a:r>
          </a:p>
          <a:p>
            <a:pPr lvl="1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*message1 =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"Thing 1"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*message2 =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"Thing 2"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/* create threads */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pthread_create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(&amp;thing1,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start_thread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*) message1);</a:t>
            </a:r>
          </a:p>
          <a:p>
            <a:pPr lvl="1"/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pthread_create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(&amp;thing2,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start_thread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*) message2);</a:t>
            </a:r>
          </a:p>
          <a:p>
            <a:pPr lvl="1"/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/* Wait for the threads to exit. */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pthread_join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(thing1,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pthread_join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(thing2,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71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thread</a:t>
            </a:r>
            <a:r>
              <a:rPr lang="ko-KR" altLang="en-US" dirty="0"/>
              <a:t> 예제</a:t>
            </a:r>
            <a:r>
              <a:rPr 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4" cy="1602228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컴파일 방법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파일 이름의 확장자를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cpp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로 저장한다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컴파일 옵션에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–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pthread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를 추가한다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 g++ -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pthread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std_thread.cpp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8188-57E3-4C22-8CFC-64E4D70F328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319F43-A132-4E72-8FB8-39BBDB737F0F}"/>
              </a:ext>
            </a:extLst>
          </p:cNvPr>
          <p:cNvSpPr/>
          <p:nvPr/>
        </p:nvSpPr>
        <p:spPr>
          <a:xfrm>
            <a:off x="2810610" y="2778625"/>
            <a:ext cx="6688017" cy="37548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&lt;iostream&gt;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&lt;thread&gt;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;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cout &lt;&lt;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"foo"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&lt;&lt; endl ;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cout &lt;&lt;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"bar"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&lt;&lt; endl ;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thread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first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(foo);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spawn new thread that calls foo()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thread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second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(bar,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spawn new thread that calls bar(0)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5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ko-KR" altLang="en-US" sz="3200"/>
              <a:t>과제</a:t>
            </a:r>
            <a:r>
              <a:rPr lang="en-US" altLang="ko-KR" sz="3200"/>
              <a:t>: fork() </a:t>
            </a:r>
            <a:r>
              <a:rPr lang="ko-KR" altLang="en-US" sz="3200"/>
              <a:t>를 이용하여 피보나치 수 구하기</a:t>
            </a:r>
            <a:endParaRPr 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5413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* 다음의 조건을 만족하는 프로그램을 작성하세요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main() </a:t>
            </a:r>
            <a:r>
              <a:rPr lang="ko-KR" altLang="en-US" dirty="0">
                <a:solidFill>
                  <a:srgbClr val="FF0000"/>
                </a:solidFill>
              </a:rPr>
              <a:t>함수 하나만 정의한다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다른 함수는 정의하지 않는다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en-US" altLang="ko-KR"/>
          </a:p>
          <a:p>
            <a:pPr lvl="1"/>
            <a:r>
              <a:rPr lang="ko-KR" altLang="en-US" dirty="0"/>
              <a:t>반복문을 사용하지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fork() 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49 </a:t>
            </a:r>
            <a:r>
              <a:rPr lang="ko-KR" altLang="en-US" dirty="0"/>
              <a:t>번째 피보나치 수를 출력한다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제출 내용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프로그램 소스 파일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파일명 </a:t>
            </a:r>
            <a:r>
              <a:rPr lang="en-US" altLang="ko-KR" dirty="0"/>
              <a:t>: {</a:t>
            </a:r>
            <a:r>
              <a:rPr lang="ko-KR" altLang="en-US" dirty="0"/>
              <a:t>이름 영문 이니셜</a:t>
            </a:r>
            <a:r>
              <a:rPr lang="en-US" altLang="ko-KR" dirty="0"/>
              <a:t>}_</a:t>
            </a:r>
            <a:r>
              <a:rPr lang="en-US" altLang="ko-KR" dirty="0" err="1"/>
              <a:t>fork_fibo.c</a:t>
            </a:r>
            <a:endParaRPr lang="en-US" altLang="ko-KR" dirty="0"/>
          </a:p>
          <a:p>
            <a:pPr lvl="1"/>
            <a:r>
              <a:rPr lang="ko-KR" altLang="en-US" dirty="0"/>
              <a:t>시연 동영상 파일 </a:t>
            </a:r>
            <a:r>
              <a:rPr lang="en-US" altLang="ko-KR" dirty="0"/>
              <a:t>: 20</a:t>
            </a:r>
            <a:r>
              <a:rPr lang="ko-KR" altLang="en-US" dirty="0"/>
              <a:t>초 내외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ABAE-E4A0-46C1-84CA-3951AFF21C4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D284-CCE0-4F41-ADB5-37E1D787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Logging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B8D50-2EAE-46AF-997A-23D858ECE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zf_log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33BF9-C140-4FDE-ABC5-167B5C12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1830-6212-4CA9-A1A3-4280ABBDDAB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9425-9845-4E2B-81C8-C579E85F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5845-84F5-41C4-8424-9E9C676A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9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Qt </a:t>
            </a:r>
            <a:r>
              <a:rPr lang="ko-KR" altLang="en-US" dirty="0"/>
              <a:t>삭제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Qt5 </a:t>
            </a:r>
            <a:r>
              <a:rPr lang="ko-KR" altLang="en-US" sz="2000" dirty="0"/>
              <a:t>삭제</a:t>
            </a:r>
            <a:endParaRPr lang="en-US" altLang="ko-KR" sz="2000" dirty="0"/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</a:t>
            </a:r>
            <a:r>
              <a:rPr lang="en-US" altLang="ko-KR" sz="2000">
                <a:latin typeface="Consolas" panose="020B0609020204030204" pitchFamily="49" charset="0"/>
              </a:rPr>
              <a:t>apt purge </a:t>
            </a:r>
            <a:r>
              <a:rPr lang="en-US" altLang="ko-KR" sz="2000" dirty="0">
                <a:latin typeface="Consolas" panose="020B0609020204030204" pitchFamily="49" charset="0"/>
              </a:rPr>
              <a:t>qt5* </a:t>
            </a:r>
            <a:r>
              <a:rPr lang="en-US" altLang="ko-KR" sz="2000" dirty="0" err="1">
                <a:latin typeface="Consolas" panose="020B0609020204030204" pitchFamily="49" charset="0"/>
              </a:rPr>
              <a:t>qtb</a:t>
            </a:r>
            <a:r>
              <a:rPr lang="en-US" altLang="ko-KR" sz="2000" dirty="0">
                <a:latin typeface="Consolas" panose="020B0609020204030204" pitchFamily="49" charset="0"/>
              </a:rPr>
              <a:t>* </a:t>
            </a:r>
            <a:r>
              <a:rPr lang="en-US" altLang="ko-KR" sz="2000" dirty="0" err="1">
                <a:latin typeface="Consolas" panose="020B0609020204030204" pitchFamily="49" charset="0"/>
              </a:rPr>
              <a:t>qtc</a:t>
            </a:r>
            <a:r>
              <a:rPr lang="en-US" altLang="ko-KR" sz="2000" dirty="0">
                <a:latin typeface="Consolas" panose="020B0609020204030204" pitchFamily="49" charset="0"/>
              </a:rPr>
              <a:t>* qtd* -y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autoremove –y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clean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FC8C-B2D4-44E4-9F83-FB7FF42A14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0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로그 파일은 운영체제 또는 다른 소프트웨어 실행에서 발생하는 이벤트 또는 통신 소프트웨어의 다른 사용자 간의 메시지를 기록하는 파일이다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로깅은 로그를 기록하는 행위입니다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ko-KR" altLang="en-US" dirty="0"/>
              <a:t>가장 간단한 경우 메시지는 단일 로그 파일에 기록된다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77C8-6F30-4FEA-9635-666512C3657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zf_log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10571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URL 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https://github.com/wonder-mice/zf_log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ko-KR" altLang="en-US"/>
              <a:t>설치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git clone https://github.com/wonder-mice/zf_log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cd </a:t>
            </a:r>
            <a:r>
              <a:rPr lang="en-US" dirty="0" err="1"/>
              <a:t>zf_log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cmake</a:t>
            </a:r>
            <a:r>
              <a:rPr lang="en-US" dirty="0"/>
              <a:t> 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make</a:t>
            </a:r>
          </a:p>
          <a:p>
            <a:pPr lvl="1">
              <a:lnSpc>
                <a:spcPct val="120000"/>
              </a:lnSpc>
            </a:pPr>
            <a:r>
              <a:rPr lang="en-US"/>
              <a:t>sudo make </a:t>
            </a:r>
            <a:r>
              <a:rPr lang="en-US" dirty="0"/>
              <a:t>install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D13B-29C6-4BED-AE67-EAEB0EE7B37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171</a:t>
            </a:fld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13" y="3275424"/>
            <a:ext cx="6034601" cy="25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2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zf_log</a:t>
            </a:r>
            <a:r>
              <a:rPr lang="ko-KR" altLang="en-US" dirty="0"/>
              <a:t> 예제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08D5-6EF6-45D8-8CC1-86A1CF3031A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172</a:t>
            </a:fld>
            <a:endParaRPr 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75C6B22-A4C8-40B1-8766-CA42297BB59D}"/>
              </a:ext>
            </a:extLst>
          </p:cNvPr>
          <p:cNvSpPr txBox="1">
            <a:spLocks/>
          </p:cNvSpPr>
          <p:nvPr/>
        </p:nvSpPr>
        <p:spPr>
          <a:xfrm>
            <a:off x="681037" y="2631232"/>
            <a:ext cx="8543925" cy="3725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signal.h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&lt;unistd.h&gt;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ZF_LOG_LEVEL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ZF_LOG_INFO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zf_log.c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*argv[]) {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ZF_LOGV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"Argument : %i"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kill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getpid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(), SIGKILL));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ZF_LOGI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"So you will see that INFO message"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D32FC5-0A75-42D3-BF4E-792C1F8FB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8934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컴파일</a:t>
            </a:r>
            <a:r>
              <a:rPr lang="en-US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빌드 옵션에 </a:t>
            </a:r>
            <a:r>
              <a:rPr lang="en-US" altLang="ko-KR" dirty="0"/>
              <a:t>–</a:t>
            </a:r>
            <a:r>
              <a:rPr lang="en-US" altLang="ko-KR" dirty="0" err="1"/>
              <a:t>lzf_log</a:t>
            </a:r>
            <a:r>
              <a:rPr lang="en-US" altLang="ko-KR" dirty="0"/>
              <a:t> 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</a:p>
          <a:p>
            <a:pPr lvl="1">
              <a:buFontTx/>
              <a:buChar char="$"/>
            </a:pPr>
            <a:r>
              <a:rPr lang="en-US" dirty="0">
                <a:latin typeface="Traveling _Typewriter"/>
              </a:rPr>
              <a:t> gcc </a:t>
            </a:r>
            <a:r>
              <a:rPr lang="en-US" dirty="0" err="1">
                <a:latin typeface="Traveling _Typewriter"/>
              </a:rPr>
              <a:t>example.c</a:t>
            </a:r>
            <a:r>
              <a:rPr lang="en-US" dirty="0">
                <a:latin typeface="Traveling _Typewriter"/>
              </a:rPr>
              <a:t> –</a:t>
            </a:r>
            <a:r>
              <a:rPr lang="en-US" dirty="0" err="1">
                <a:latin typeface="Traveling _Typewriter"/>
              </a:rPr>
              <a:t>lzf_log</a:t>
            </a:r>
            <a:endParaRPr lang="en-US" dirty="0">
              <a:latin typeface="Traveling _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36252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표준 출력 콜백 최적화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"zf_log.h"</a:t>
            </a:r>
            <a:endParaRPr lang="en-US" sz="12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custom_output_callback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zf_log_message *msg,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*arg)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FILE * out = stdout 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 out,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msg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arg 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 out,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);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fflush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 out 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*argv[])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zf_log_set_output_v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(ZF_LOG_PUT_STD,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custom_output_callback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zf_log_set_output_level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(ZF_LOG_DEBUG);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ZF_LOGI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"A: %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argc);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ZF_LOGW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"B: %s"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ZF_LOGD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    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7E7C-DEAB-48C0-8CA5-CA1ADB9B9AC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7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ko-KR" altLang="en-US" dirty="0"/>
              <a:t>콜백 최적화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zf_log.h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8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custom_output_callback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zf_log_message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msg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*arg) {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qDebug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msg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-&gt;buf, arg 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*argv[]) {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zf_log_set_output_v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(ZF_LOG_PUT_STD,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custom_output_callback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zf_log_set_output_level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(ZF_LOG_DEBUG);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ZF_LOGI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"A: %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argc);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ZF_LOGW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"B: %s"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ZF_LOGD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    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92F6-F0C6-4C5D-8922-098DD227273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1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File I/O </a:t>
            </a:r>
            <a:r>
              <a:rPr lang="ko-KR" altLang="en-US" sz="4800" dirty="0"/>
              <a:t>실습</a:t>
            </a:r>
            <a:endParaRPr lang="en-US" sz="4800" dirty="0"/>
          </a:p>
        </p:txBody>
      </p:sp>
      <p:sp>
        <p:nvSpPr>
          <p:cNvPr id="4" name="부제목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Makefile</a:t>
            </a:r>
          </a:p>
          <a:p>
            <a:r>
              <a:rPr lang="en-US" dirty="0"/>
              <a:t>Shape File I/O</a:t>
            </a:r>
          </a:p>
          <a:p>
            <a:r>
              <a:rPr lang="en-US" dirty="0"/>
              <a:t>Shape Drawing</a:t>
            </a:r>
          </a:p>
        </p:txBody>
      </p:sp>
    </p:spTree>
    <p:extLst>
      <p:ext uri="{BB962C8B-B14F-4D97-AF65-F5344CB8AC3E}">
        <p14:creationId xmlns:p14="http://schemas.microsoft.com/office/powerpoint/2010/main" val="2590284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Makefile</a:t>
            </a:r>
          </a:p>
        </p:txBody>
      </p:sp>
      <p:sp>
        <p:nvSpPr>
          <p:cNvPr id="4" name="부제목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Makefile</a:t>
            </a:r>
          </a:p>
          <a:p>
            <a:r>
              <a:rPr lang="en-US" dirty="0"/>
              <a:t>make</a:t>
            </a:r>
          </a:p>
        </p:txBody>
      </p:sp>
    </p:spTree>
    <p:extLst>
      <p:ext uri="{BB962C8B-B14F-4D97-AF65-F5344CB8AC3E}">
        <p14:creationId xmlns:p14="http://schemas.microsoft.com/office/powerpoint/2010/main" val="669456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5718-6296-45CE-AF69-C343A624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8407-92E0-4804-B8C1-17922A52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빌드 과정</a:t>
            </a:r>
            <a:endParaRPr lang="en-US" altLang="ko-KR" dirty="0"/>
          </a:p>
          <a:p>
            <a:pPr lvl="1"/>
            <a:r>
              <a:rPr lang="ko-KR" altLang="en-US" dirty="0"/>
              <a:t>다중 소스</a:t>
            </a:r>
            <a:endParaRPr lang="en-US" altLang="ko-KR" dirty="0"/>
          </a:p>
          <a:p>
            <a:pPr lvl="1"/>
            <a:r>
              <a:rPr lang="ko-KR" altLang="en-US" dirty="0"/>
              <a:t>다중 라이브러리</a:t>
            </a:r>
            <a:endParaRPr lang="en-US" altLang="ko-KR" dirty="0"/>
          </a:p>
          <a:p>
            <a:pPr lvl="1"/>
            <a:r>
              <a:rPr lang="ko-KR" altLang="en-US" dirty="0"/>
              <a:t>다중 프로그램</a:t>
            </a:r>
            <a:endParaRPr lang="en-US" altLang="ko-KR" dirty="0"/>
          </a:p>
          <a:p>
            <a:r>
              <a:rPr lang="ko-KR" altLang="en-US" dirty="0"/>
              <a:t>여러 소스 파일을 포함하는 소스 코드 파일을 컴파일하는 것은 지루하고 복잡한 과정이다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Makefile</a:t>
            </a:r>
            <a:r>
              <a:rPr lang="ko-KR" altLang="en-US" dirty="0"/>
              <a:t>은 이 작업을 단순화하는 솔루션이다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F11-34D7-4A75-A606-86272195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78E8-A6A1-4374-935F-5BC14FA9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610B2-3603-49C9-A9B6-2131DCCC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939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4BBD-D0F9-4348-ADCA-079D0667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ko-KR" altLang="en-US" dirty="0"/>
              <a:t>명령어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36F46-EED8-41CF-9EA0-582727F5D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</a:t>
            </a:r>
          </a:p>
          <a:p>
            <a:pPr lvl="1"/>
            <a:r>
              <a:rPr lang="ko-KR" altLang="en-US" dirty="0"/>
              <a:t>프로그램 그룹을 만들고 관리하는 유틸리티</a:t>
            </a:r>
            <a:r>
              <a:rPr lang="en-US" altLang="ko-KR" dirty="0"/>
              <a:t>.</a:t>
            </a:r>
          </a:p>
          <a:p>
            <a:pPr lvl="1"/>
            <a:r>
              <a:rPr lang="en-US"/>
              <a:t>Command Generator</a:t>
            </a:r>
            <a:endParaRPr lang="en-US" dirty="0"/>
          </a:p>
          <a:p>
            <a:pPr lvl="2"/>
            <a:r>
              <a:rPr lang="en-US" dirty="0"/>
              <a:t>Makefile</a:t>
            </a:r>
            <a:r>
              <a:rPr lang="ko-KR" altLang="en-US" dirty="0"/>
              <a:t>로 부터 컴파일</a:t>
            </a:r>
            <a:r>
              <a:rPr lang="en-US" altLang="ko-KR" dirty="0"/>
              <a:t>/</a:t>
            </a:r>
            <a:r>
              <a:rPr lang="ko-KR" altLang="en-US" dirty="0"/>
              <a:t>빌드</a:t>
            </a:r>
            <a:r>
              <a:rPr lang="en-US" altLang="ko-KR" dirty="0"/>
              <a:t>/</a:t>
            </a:r>
            <a:r>
              <a:rPr lang="ko-KR" altLang="en-US" dirty="0"/>
              <a:t>기타 명령어들을 생성하고 실행한다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D757-3092-4DD6-B393-0A246917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E971-CFC5-45D1-80E1-DE3A8B34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6FE2-A4FA-4F79-894F-0F9F47BD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795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5718-6296-45CE-AF69-C343A624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Makefile </a:t>
            </a:r>
            <a:r>
              <a:rPr lang="ko-KR" altLang="en-US" dirty="0"/>
              <a:t>참고 사이트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8407-92E0-4804-B8C1-17922A52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https://www.tutorialspoint.com/makefile/makefile_tutorial.pdf</a:t>
            </a:r>
            <a:endParaRPr lang="en-US" altLang="ko-KR" dirty="0"/>
          </a:p>
          <a:p>
            <a:pPr lvl="1"/>
            <a:r>
              <a:rPr lang="en-US" dirty="0">
                <a:hlinkClick r:id="rId3"/>
              </a:rPr>
              <a:t>https://www.tutorialspoint.com/makefile/index.htm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F11-34D7-4A75-A606-86272195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78E8-A6A1-4374-935F-5BC14FA9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610B2-3603-49C9-A9B6-2131DCCC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0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Qt </a:t>
            </a:r>
            <a:r>
              <a:rPr lang="ko-KR" altLang="en-US" dirty="0"/>
              <a:t>설치 방법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5420824" cy="354532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Qt </a:t>
            </a:r>
            <a:r>
              <a:rPr lang="ko-KR" altLang="en-US" sz="2000" dirty="0"/>
              <a:t>설치 프로그램 다운로드</a:t>
            </a:r>
            <a:endParaRPr lang="en-US" altLang="ko-KR" sz="2000" dirty="0"/>
          </a:p>
          <a:p>
            <a:pPr lvl="1">
              <a:buFontTx/>
              <a:buChar char="$"/>
            </a:pPr>
            <a:r>
              <a:rPr lang="en-US" altLang="ko-KR" sz="2000" dirty="0" err="1">
                <a:latin typeface="Consolas" panose="020B0609020204030204" pitchFamily="49" charset="0"/>
              </a:rPr>
              <a:t>wget</a:t>
            </a:r>
            <a:r>
              <a:rPr lang="en-US" altLang="ko-KR" sz="2000" dirty="0">
                <a:latin typeface="Consolas" panose="020B0609020204030204" pitchFamily="49" charset="0"/>
              </a:rPr>
              <a:t> https://mirrors.tuna.tsinghua.edu.cn/qt/archive/online_installers/3.1/qt-unified-linux-x64-3.1.0-online.run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chmod </a:t>
            </a:r>
            <a:r>
              <a:rPr lang="en-US" altLang="ko-KR" sz="2000" dirty="0" err="1">
                <a:latin typeface="Consolas" panose="020B0609020204030204" pitchFamily="49" charset="0"/>
              </a:rPr>
              <a:t>a+x</a:t>
            </a:r>
            <a:r>
              <a:rPr lang="en-US" altLang="ko-KR" sz="2000" dirty="0">
                <a:latin typeface="Consolas" panose="020B0609020204030204" pitchFamily="49" charset="0"/>
              </a:rPr>
              <a:t> qt-unified-linux-x64-3.1.0-online.run</a:t>
            </a:r>
          </a:p>
          <a:p>
            <a:pPr lvl="1">
              <a:buFontTx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./ qt-unified-linux-x64-3.1.0-online.run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FC8C-B2D4-44E4-9F83-FB7FF42A14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24580-CF2A-424D-9DA1-B7A44A69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49" y="2505808"/>
            <a:ext cx="3142044" cy="38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9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84A8-5FB8-4F15-8867-060ED71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factorial.h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3027-7A5B-4A39-83BF-8555BC7E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void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 err="1">
                <a:solidFill>
                  <a:srgbClr val="DCDCAA"/>
                </a:solidFill>
              </a:rPr>
              <a:t>print_hello</a:t>
            </a:r>
            <a:r>
              <a:rPr lang="en-US" sz="2400" dirty="0">
                <a:solidFill>
                  <a:srgbClr val="D4D4D4"/>
                </a:solidFill>
              </a:rPr>
              <a:t>();</a:t>
            </a:r>
          </a:p>
          <a:p>
            <a:r>
              <a:rPr lang="en-US" sz="2400" dirty="0"/>
              <a:t>int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DCDCAA"/>
                </a:solidFill>
              </a:rPr>
              <a:t>factorial</a:t>
            </a:r>
            <a:r>
              <a:rPr lang="en-US" sz="2400" dirty="0">
                <a:solidFill>
                  <a:srgbClr val="D4D4D4"/>
                </a:solidFill>
              </a:rPr>
              <a:t>(</a:t>
            </a:r>
            <a:r>
              <a:rPr lang="en-US" sz="2400" dirty="0"/>
              <a:t>int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9CDCFE"/>
                </a:solidFill>
              </a:rPr>
              <a:t>n</a:t>
            </a:r>
            <a:r>
              <a:rPr lang="en-US" sz="2400" dirty="0"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B2EF6-B434-4818-8D1E-3D69921B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FF6-1629-4343-9C0B-5680E8C0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3AB7-1D23-4088-AF34-78D4B454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29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84A8-5FB8-4F15-8867-060ED71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/>
              <a:t>) factorial.cpp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3027-7A5B-4A39-83BF-8555BC7E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C586C0"/>
                </a:solidFill>
              </a:rPr>
              <a:t>#include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E9178"/>
                </a:solidFill>
              </a:rPr>
              <a:t>"</a:t>
            </a:r>
            <a:r>
              <a:rPr lang="en-US" sz="2400" dirty="0" err="1">
                <a:solidFill>
                  <a:srgbClr val="CE9178"/>
                </a:solidFill>
              </a:rPr>
              <a:t>functions.h</a:t>
            </a:r>
            <a:r>
              <a:rPr lang="en-US" sz="2400" dirty="0">
                <a:solidFill>
                  <a:srgbClr val="CE9178"/>
                </a:solidFill>
              </a:rPr>
              <a:t>"</a:t>
            </a:r>
            <a:endParaRPr lang="en-US" sz="2400" dirty="0">
              <a:solidFill>
                <a:srgbClr val="D4D4D4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int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DCDCAA"/>
                </a:solidFill>
              </a:rPr>
              <a:t>factorial</a:t>
            </a:r>
            <a:r>
              <a:rPr lang="en-US" sz="2400" dirty="0">
                <a:solidFill>
                  <a:srgbClr val="D4D4D4"/>
                </a:solidFill>
              </a:rPr>
              <a:t>(</a:t>
            </a:r>
            <a:r>
              <a:rPr lang="en-US" sz="2400" dirty="0"/>
              <a:t>int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9CDCFE"/>
                </a:solidFill>
              </a:rPr>
              <a:t>n</a:t>
            </a:r>
            <a:r>
              <a:rPr lang="en-US" sz="2400" dirty="0">
                <a:solidFill>
                  <a:srgbClr val="D4D4D4"/>
                </a:solidFill>
              </a:rPr>
              <a:t>){</a:t>
            </a:r>
          </a:p>
          <a:p>
            <a:r>
              <a:rPr lang="en-US" sz="2400" dirty="0">
                <a:solidFill>
                  <a:srgbClr val="C586C0"/>
                </a:solidFill>
              </a:rPr>
              <a:t>   if</a:t>
            </a:r>
            <a:r>
              <a:rPr lang="en-US" sz="2400" dirty="0">
                <a:solidFill>
                  <a:srgbClr val="D4D4D4"/>
                </a:solidFill>
              </a:rPr>
              <a:t>(n!=</a:t>
            </a:r>
            <a:r>
              <a:rPr lang="en-US" sz="2400" dirty="0">
                <a:solidFill>
                  <a:srgbClr val="B5CEA8"/>
                </a:solidFill>
              </a:rPr>
              <a:t>1</a:t>
            </a:r>
            <a:r>
              <a:rPr lang="en-US" sz="2400" dirty="0">
                <a:solidFill>
                  <a:srgbClr val="D4D4D4"/>
                </a:solidFill>
              </a:rPr>
              <a:t>){</a:t>
            </a:r>
          </a:p>
          <a:p>
            <a:r>
              <a:rPr lang="en-US" sz="2400" dirty="0">
                <a:solidFill>
                  <a:srgbClr val="C586C0"/>
                </a:solidFill>
              </a:rPr>
              <a:t>      return</a:t>
            </a:r>
            <a:r>
              <a:rPr lang="en-US" sz="2400" dirty="0">
                <a:solidFill>
                  <a:srgbClr val="D4D4D4"/>
                </a:solidFill>
              </a:rPr>
              <a:t>(n * </a:t>
            </a:r>
            <a:r>
              <a:rPr lang="en-US" sz="2400" dirty="0">
                <a:solidFill>
                  <a:srgbClr val="DCDCAA"/>
                </a:solidFill>
              </a:rPr>
              <a:t>factorial</a:t>
            </a:r>
            <a:r>
              <a:rPr lang="en-US" sz="2400" dirty="0">
                <a:solidFill>
                  <a:srgbClr val="D4D4D4"/>
                </a:solidFill>
              </a:rPr>
              <a:t>(n-</a:t>
            </a:r>
            <a:r>
              <a:rPr lang="en-US" sz="2400" dirty="0">
                <a:solidFill>
                  <a:srgbClr val="B5CEA8"/>
                </a:solidFill>
              </a:rPr>
              <a:t>1</a:t>
            </a:r>
            <a:r>
              <a:rPr lang="en-US" sz="2400" dirty="0">
                <a:solidFill>
                  <a:srgbClr val="D4D4D4"/>
                </a:solidFill>
              </a:rPr>
              <a:t>));</a:t>
            </a:r>
          </a:p>
          <a:p>
            <a:r>
              <a:rPr lang="en-US" sz="2400" dirty="0">
                <a:solidFill>
                  <a:srgbClr val="D4D4D4"/>
                </a:solidFill>
              </a:rPr>
              <a:t>   }</a:t>
            </a:r>
          </a:p>
          <a:p>
            <a:r>
              <a:rPr lang="en-US" sz="2400" dirty="0">
                <a:solidFill>
                  <a:srgbClr val="C586C0"/>
                </a:solidFill>
              </a:rPr>
              <a:t>   else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C586C0"/>
                </a:solidFill>
              </a:rPr>
              <a:t>return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B5CEA8"/>
                </a:solidFill>
              </a:rPr>
              <a:t>1</a:t>
            </a:r>
            <a:r>
              <a:rPr lang="en-US" sz="2400" dirty="0">
                <a:solidFill>
                  <a:srgbClr val="D4D4D4"/>
                </a:solidFill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B2EF6-B434-4818-8D1E-3D69921B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FF6-1629-4343-9C0B-5680E8C0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3AB7-1D23-4088-AF34-78D4B454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85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84A8-5FB8-4F15-8867-060ED71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hello.cpp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3027-7A5B-4A39-83BF-8555BC7E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C586C0"/>
                </a:solidFill>
              </a:rPr>
              <a:t>#include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E9178"/>
                </a:solidFill>
              </a:rPr>
              <a:t>&lt;iostream&gt;</a:t>
            </a:r>
            <a:endParaRPr lang="en-US" sz="2400" dirty="0">
              <a:solidFill>
                <a:srgbClr val="D4D4D4"/>
              </a:solidFill>
            </a:endParaRPr>
          </a:p>
          <a:p>
            <a:r>
              <a:rPr lang="en-US" sz="2400" dirty="0">
                <a:solidFill>
                  <a:srgbClr val="C586C0"/>
                </a:solidFill>
              </a:rPr>
              <a:t>#include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E9178"/>
                </a:solidFill>
              </a:rPr>
              <a:t>"</a:t>
            </a:r>
            <a:r>
              <a:rPr lang="en-US" sz="2400" dirty="0" err="1">
                <a:solidFill>
                  <a:srgbClr val="CE9178"/>
                </a:solidFill>
              </a:rPr>
              <a:t>functions.h</a:t>
            </a:r>
            <a:r>
              <a:rPr lang="en-US" sz="2400" dirty="0">
                <a:solidFill>
                  <a:srgbClr val="CE9178"/>
                </a:solidFill>
              </a:rPr>
              <a:t>"</a:t>
            </a:r>
            <a:endParaRPr lang="en-US" sz="2400" dirty="0">
              <a:solidFill>
                <a:srgbClr val="D4D4D4"/>
              </a:solidFill>
            </a:endParaRPr>
          </a:p>
          <a:p>
            <a:r>
              <a:rPr lang="en-US" sz="2400" dirty="0">
                <a:solidFill>
                  <a:srgbClr val="C586C0"/>
                </a:solidFill>
              </a:rPr>
              <a:t>using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/>
              <a:t>namespace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4EC9B0"/>
                </a:solidFill>
              </a:rPr>
              <a:t>std</a:t>
            </a:r>
            <a:r>
              <a:rPr lang="en-US" sz="2400" dirty="0">
                <a:solidFill>
                  <a:srgbClr val="D4D4D4"/>
                </a:solidFill>
              </a:rPr>
              <a:t> ; </a:t>
            </a:r>
          </a:p>
          <a:p>
            <a:endParaRPr lang="en-US" sz="2400" dirty="0"/>
          </a:p>
          <a:p>
            <a:r>
              <a:rPr lang="en-US" sz="2400" dirty="0"/>
              <a:t>void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 err="1">
                <a:solidFill>
                  <a:srgbClr val="DCDCAA"/>
                </a:solidFill>
              </a:rPr>
              <a:t>print_hello</a:t>
            </a:r>
            <a:r>
              <a:rPr lang="en-US" sz="2400" dirty="0">
                <a:solidFill>
                  <a:srgbClr val="D4D4D4"/>
                </a:solidFill>
              </a:rPr>
              <a:t>(){</a:t>
            </a:r>
          </a:p>
          <a:p>
            <a:r>
              <a:rPr lang="en-US" sz="2400" dirty="0">
                <a:solidFill>
                  <a:srgbClr val="D4D4D4"/>
                </a:solidFill>
              </a:rPr>
              <a:t>   cout &lt;&lt; </a:t>
            </a:r>
            <a:r>
              <a:rPr lang="en-US" sz="2400" dirty="0">
                <a:solidFill>
                  <a:srgbClr val="CE9178"/>
                </a:solidFill>
              </a:rPr>
              <a:t>"Hello World!"</a:t>
            </a:r>
            <a:r>
              <a:rPr lang="en-US" sz="2400" dirty="0">
                <a:solidFill>
                  <a:srgbClr val="D4D4D4"/>
                </a:solidFill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B2EF6-B434-4818-8D1E-3D69921B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FF6-1629-4343-9C0B-5680E8C0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3AB7-1D23-4088-AF34-78D4B454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028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84A8-5FB8-4F15-8867-060ED71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main.cpp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3027-7A5B-4A39-83BF-8555BC7E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21692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solidFill>
                  <a:srgbClr val="C586C0"/>
                </a:solidFill>
              </a:rPr>
              <a:t>#include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E9178"/>
                </a:solidFill>
              </a:rPr>
              <a:t>&lt;iostream&gt;</a:t>
            </a:r>
            <a:endParaRPr lang="en-US" sz="2400" dirty="0">
              <a:solidFill>
                <a:srgbClr val="D4D4D4"/>
              </a:solidFill>
            </a:endParaRPr>
          </a:p>
          <a:p>
            <a:r>
              <a:rPr lang="en-US" sz="2400" dirty="0">
                <a:solidFill>
                  <a:srgbClr val="C586C0"/>
                </a:solidFill>
              </a:rPr>
              <a:t>#include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E9178"/>
                </a:solidFill>
              </a:rPr>
              <a:t>"</a:t>
            </a:r>
            <a:r>
              <a:rPr lang="en-US" sz="2400" dirty="0" err="1">
                <a:solidFill>
                  <a:srgbClr val="CE9178"/>
                </a:solidFill>
              </a:rPr>
              <a:t>functions.h</a:t>
            </a:r>
            <a:r>
              <a:rPr lang="en-US" sz="2400" dirty="0">
                <a:solidFill>
                  <a:srgbClr val="CE9178"/>
                </a:solidFill>
              </a:rPr>
              <a:t>"</a:t>
            </a:r>
            <a:endParaRPr lang="en-US" sz="2400" dirty="0">
              <a:solidFill>
                <a:srgbClr val="D4D4D4"/>
              </a:solidFill>
            </a:endParaRPr>
          </a:p>
          <a:p>
            <a:r>
              <a:rPr lang="en-US" sz="2400" dirty="0">
                <a:solidFill>
                  <a:srgbClr val="C586C0"/>
                </a:solidFill>
              </a:rPr>
              <a:t>using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/>
              <a:t>namespace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4EC9B0"/>
                </a:solidFill>
              </a:rPr>
              <a:t>std</a:t>
            </a:r>
            <a:r>
              <a:rPr lang="en-US" sz="2400" dirty="0">
                <a:solidFill>
                  <a:srgbClr val="D4D4D4"/>
                </a:solidFill>
              </a:rPr>
              <a:t> ; </a:t>
            </a:r>
          </a:p>
          <a:p>
            <a:endParaRPr lang="en-US" sz="2400" dirty="0"/>
          </a:p>
          <a:p>
            <a:r>
              <a:rPr lang="en-US" sz="2400" dirty="0"/>
              <a:t>int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DCDCAA"/>
                </a:solidFill>
              </a:rPr>
              <a:t>main</a:t>
            </a:r>
            <a:r>
              <a:rPr lang="en-US" sz="2400" dirty="0">
                <a:solidFill>
                  <a:srgbClr val="D4D4D4"/>
                </a:solidFill>
              </a:rPr>
              <a:t>(){</a:t>
            </a:r>
          </a:p>
          <a:p>
            <a:r>
              <a:rPr lang="en-US" sz="2400" dirty="0">
                <a:solidFill>
                  <a:srgbClr val="DCDCAA"/>
                </a:solidFill>
              </a:rPr>
              <a:t>   </a:t>
            </a:r>
            <a:r>
              <a:rPr lang="en-US" sz="2400" dirty="0" err="1">
                <a:solidFill>
                  <a:srgbClr val="DCDCAA"/>
                </a:solidFill>
              </a:rPr>
              <a:t>print_hello</a:t>
            </a:r>
            <a:r>
              <a:rPr lang="en-US" sz="2400" dirty="0">
                <a:solidFill>
                  <a:srgbClr val="D4D4D4"/>
                </a:solidFill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</a:rPr>
              <a:t>   cout &lt;&lt; endl;</a:t>
            </a:r>
          </a:p>
          <a:p>
            <a:r>
              <a:rPr lang="en-US" sz="2400" dirty="0">
                <a:solidFill>
                  <a:srgbClr val="D4D4D4"/>
                </a:solidFill>
              </a:rPr>
              <a:t>   cout &lt;&lt; </a:t>
            </a:r>
            <a:r>
              <a:rPr lang="en-US" sz="2400" dirty="0">
                <a:solidFill>
                  <a:srgbClr val="CE9178"/>
                </a:solidFill>
              </a:rPr>
              <a:t>"The factorial of 5 is "</a:t>
            </a:r>
            <a:r>
              <a:rPr lang="en-US" sz="2400" dirty="0">
                <a:solidFill>
                  <a:srgbClr val="D4D4D4"/>
                </a:solidFill>
              </a:rPr>
              <a:t> &lt;&lt; </a:t>
            </a:r>
            <a:r>
              <a:rPr lang="en-US" sz="2400" dirty="0">
                <a:solidFill>
                  <a:srgbClr val="DCDCAA"/>
                </a:solidFill>
              </a:rPr>
              <a:t>factorial</a:t>
            </a:r>
            <a:r>
              <a:rPr lang="en-US" sz="2400" dirty="0">
                <a:solidFill>
                  <a:srgbClr val="D4D4D4"/>
                </a:solidFill>
              </a:rPr>
              <a:t>(</a:t>
            </a:r>
            <a:r>
              <a:rPr lang="en-US" sz="2400" dirty="0">
                <a:solidFill>
                  <a:srgbClr val="B5CEA8"/>
                </a:solidFill>
              </a:rPr>
              <a:t>5</a:t>
            </a:r>
            <a:r>
              <a:rPr lang="en-US" sz="2400" dirty="0">
                <a:solidFill>
                  <a:srgbClr val="D4D4D4"/>
                </a:solidFill>
              </a:rPr>
              <a:t>) &lt;&lt; endl;</a:t>
            </a:r>
          </a:p>
          <a:p>
            <a:r>
              <a:rPr lang="en-US" sz="2400" dirty="0">
                <a:solidFill>
                  <a:srgbClr val="C586C0"/>
                </a:solidFill>
              </a:rPr>
              <a:t>   return</a:t>
            </a:r>
            <a:r>
              <a:rPr lang="en-US" sz="2400" dirty="0">
                <a:solidFill>
                  <a:srgbClr val="D4D4D4"/>
                </a:solidFill>
              </a:rPr>
              <a:t> </a:t>
            </a:r>
            <a:r>
              <a:rPr lang="en-US" sz="2400" dirty="0">
                <a:solidFill>
                  <a:srgbClr val="B5CEA8"/>
                </a:solidFill>
              </a:rPr>
              <a:t>0</a:t>
            </a:r>
            <a:r>
              <a:rPr lang="en-US" sz="2400" dirty="0">
                <a:solidFill>
                  <a:srgbClr val="D4D4D4"/>
                </a:solidFill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B2EF6-B434-4818-8D1E-3D69921B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FF6-1629-4343-9C0B-5680E8C0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3AB7-1D23-4088-AF34-78D4B454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06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84A8-5FB8-4F15-8867-060ED71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Makefile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3027-7A5B-4A39-83BF-8555BC7E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1224063"/>
            <a:ext cx="8543925" cy="5268809"/>
          </a:xfrm>
        </p:spPr>
        <p:txBody>
          <a:bodyPr anchor="t">
            <a:normAutofit/>
          </a:bodyPr>
          <a:lstStyle/>
          <a:p>
            <a:r>
              <a:rPr lang="en-US" sz="1050" dirty="0">
                <a:solidFill>
                  <a:srgbClr val="9CDCFE"/>
                </a:solidFill>
              </a:rPr>
              <a:t>CC</a:t>
            </a:r>
            <a:r>
              <a:rPr lang="en-US" sz="1050" dirty="0">
                <a:solidFill>
                  <a:srgbClr val="D4D4D4"/>
                </a:solidFill>
              </a:rPr>
              <a:t> = g++</a:t>
            </a:r>
          </a:p>
          <a:p>
            <a:r>
              <a:rPr lang="en-US" sz="1050" dirty="0">
                <a:solidFill>
                  <a:srgbClr val="9CDCFE"/>
                </a:solidFill>
              </a:rPr>
              <a:t>cc</a:t>
            </a:r>
            <a:r>
              <a:rPr lang="en-US" sz="1050" dirty="0">
                <a:solidFill>
                  <a:srgbClr val="D4D4D4"/>
                </a:solidFill>
              </a:rPr>
              <a:t> = gcc</a:t>
            </a:r>
          </a:p>
          <a:p>
            <a:r>
              <a:rPr lang="en-US" sz="1050" dirty="0">
                <a:solidFill>
                  <a:srgbClr val="9CDCFE"/>
                </a:solidFill>
              </a:rPr>
              <a:t>CFLAGS</a:t>
            </a:r>
            <a:r>
              <a:rPr lang="en-US" sz="1050" dirty="0">
                <a:solidFill>
                  <a:srgbClr val="D4D4D4"/>
                </a:solidFill>
              </a:rPr>
              <a:t> = -Wall</a:t>
            </a:r>
          </a:p>
          <a:p>
            <a:r>
              <a:rPr lang="en-US" sz="1050" dirty="0">
                <a:solidFill>
                  <a:srgbClr val="9CDCFE"/>
                </a:solidFill>
              </a:rPr>
              <a:t>LDFLAGS</a:t>
            </a:r>
            <a:r>
              <a:rPr lang="en-US" sz="1050" dirty="0">
                <a:solidFill>
                  <a:srgbClr val="D4D4D4"/>
                </a:solidFill>
              </a:rPr>
              <a:t> = -</a:t>
            </a:r>
            <a:r>
              <a:rPr lang="en-US" sz="1050" dirty="0" err="1">
                <a:solidFill>
                  <a:srgbClr val="D4D4D4"/>
                </a:solidFill>
              </a:rPr>
              <a:t>lpthread</a:t>
            </a:r>
            <a:r>
              <a:rPr lang="en-US" sz="1050" dirty="0">
                <a:solidFill>
                  <a:srgbClr val="D4D4D4"/>
                </a:solidFill>
              </a:rPr>
              <a:t> -</a:t>
            </a:r>
            <a:r>
              <a:rPr lang="en-US" sz="1050" dirty="0" err="1">
                <a:solidFill>
                  <a:srgbClr val="D4D4D4"/>
                </a:solidFill>
              </a:rPr>
              <a:t>ldl</a:t>
            </a:r>
            <a:r>
              <a:rPr lang="en-US" sz="1050" dirty="0">
                <a:solidFill>
                  <a:srgbClr val="D4D4D4"/>
                </a:solidFill>
              </a:rPr>
              <a:t> -</a:t>
            </a:r>
            <a:r>
              <a:rPr lang="en-US" sz="1050" dirty="0" err="1">
                <a:solidFill>
                  <a:srgbClr val="D4D4D4"/>
                </a:solidFill>
              </a:rPr>
              <a:t>lzf_log</a:t>
            </a:r>
            <a:endParaRPr lang="en-US" sz="1050" dirty="0">
              <a:solidFill>
                <a:srgbClr val="D4D4D4"/>
              </a:solidFill>
            </a:endParaRPr>
          </a:p>
          <a:p>
            <a:r>
              <a:rPr lang="en-US" sz="1050" dirty="0">
                <a:solidFill>
                  <a:srgbClr val="DCDCAA"/>
                </a:solidFill>
              </a:rPr>
              <a:t>%.o</a:t>
            </a:r>
            <a:r>
              <a:rPr lang="en-US" sz="1050" dirty="0">
                <a:solidFill>
                  <a:srgbClr val="D4D4D4"/>
                </a:solidFill>
              </a:rPr>
              <a:t>: %.c 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DEPS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endParaRPr lang="en-US" sz="1050" dirty="0">
              <a:solidFill>
                <a:srgbClr val="D4D4D4"/>
              </a:solidFill>
            </a:endParaRP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586C0"/>
                </a:solidFill>
              </a:rPr>
              <a:t>@</a:t>
            </a:r>
            <a:r>
              <a:rPr lang="en-US" sz="1050" dirty="0">
                <a:solidFill>
                  <a:srgbClr val="D4D4D4"/>
                </a:solidFill>
              </a:rPr>
              <a:t>echo "======================================="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586C0"/>
                </a:solidFill>
              </a:rPr>
              <a:t>@</a:t>
            </a:r>
            <a:r>
              <a:rPr lang="en-US" sz="1050" dirty="0">
                <a:solidFill>
                  <a:srgbClr val="D4D4D4"/>
                </a:solidFill>
              </a:rPr>
              <a:t>echo "Compiling </a:t>
            </a:r>
            <a:r>
              <a:rPr lang="en-US" sz="1050" dirty="0"/>
              <a:t>$&lt;</a:t>
            </a:r>
            <a:r>
              <a:rPr lang="en-US" sz="1050" dirty="0">
                <a:solidFill>
                  <a:srgbClr val="D4D4D4"/>
                </a:solidFill>
              </a:rPr>
              <a:t>"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cc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/>
              <a:t>$&lt;</a:t>
            </a:r>
            <a:r>
              <a:rPr lang="en-US" sz="1050" dirty="0">
                <a:solidFill>
                  <a:srgbClr val="D4D4D4"/>
                </a:solidFill>
              </a:rPr>
              <a:t> -c -o </a:t>
            </a:r>
            <a:r>
              <a:rPr lang="en-US" sz="1050" dirty="0"/>
              <a:t>$@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CFLAGS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r>
              <a:rPr lang="en-US" sz="1050" dirty="0">
                <a:solidFill>
                  <a:srgbClr val="D4D4D4"/>
                </a:solidFill>
              </a:rPr>
              <a:t/>
            </a:r>
            <a:br>
              <a:rPr lang="en-US" sz="1050" dirty="0">
                <a:solidFill>
                  <a:srgbClr val="D4D4D4"/>
                </a:solidFill>
              </a:rPr>
            </a:br>
            <a:r>
              <a:rPr lang="en-US" sz="1050" dirty="0">
                <a:solidFill>
                  <a:srgbClr val="DCDCAA"/>
                </a:solidFill>
              </a:rPr>
              <a:t>%.o</a:t>
            </a:r>
            <a:r>
              <a:rPr lang="en-US" sz="1050" dirty="0">
                <a:solidFill>
                  <a:srgbClr val="D4D4D4"/>
                </a:solidFill>
              </a:rPr>
              <a:t>: %.cpp 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DEPS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endParaRPr lang="en-US" sz="1050" dirty="0">
              <a:solidFill>
                <a:srgbClr val="D4D4D4"/>
              </a:solidFill>
            </a:endParaRP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586C0"/>
                </a:solidFill>
              </a:rPr>
              <a:t>@</a:t>
            </a:r>
            <a:r>
              <a:rPr lang="en-US" sz="1050" dirty="0">
                <a:solidFill>
                  <a:srgbClr val="D4D4D4"/>
                </a:solidFill>
              </a:rPr>
              <a:t>echo "======================================="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586C0"/>
                </a:solidFill>
              </a:rPr>
              <a:t>@</a:t>
            </a:r>
            <a:r>
              <a:rPr lang="en-US" sz="1050" dirty="0">
                <a:solidFill>
                  <a:srgbClr val="D4D4D4"/>
                </a:solidFill>
              </a:rPr>
              <a:t>echo "Compiling </a:t>
            </a:r>
            <a:r>
              <a:rPr lang="en-US" sz="1050" dirty="0"/>
              <a:t>$&lt;</a:t>
            </a:r>
            <a:r>
              <a:rPr lang="en-US" sz="1050" dirty="0">
                <a:solidFill>
                  <a:srgbClr val="D4D4D4"/>
                </a:solidFill>
              </a:rPr>
              <a:t>"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CC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/>
              <a:t>$&lt;</a:t>
            </a:r>
            <a:r>
              <a:rPr lang="en-US" sz="1050" dirty="0">
                <a:solidFill>
                  <a:srgbClr val="D4D4D4"/>
                </a:solidFill>
              </a:rPr>
              <a:t> -c -o </a:t>
            </a:r>
            <a:r>
              <a:rPr lang="en-US" sz="1050" dirty="0"/>
              <a:t>$@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CFLAGS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</a:p>
          <a:p>
            <a:r>
              <a:rPr lang="en-US" sz="1050" dirty="0">
                <a:solidFill>
                  <a:srgbClr val="DCDCAA"/>
                </a:solidFill>
              </a:rPr>
              <a:t>all</a:t>
            </a:r>
            <a:r>
              <a:rPr lang="en-US" sz="1050" dirty="0">
                <a:solidFill>
                  <a:srgbClr val="D4D4D4"/>
                </a:solidFill>
              </a:rPr>
              <a:t>: </a:t>
            </a:r>
            <a:r>
              <a:rPr lang="en-US" sz="1050" dirty="0" err="1">
                <a:solidFill>
                  <a:srgbClr val="D4D4D4"/>
                </a:solidFill>
              </a:rPr>
              <a:t>main.o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 err="1">
                <a:solidFill>
                  <a:srgbClr val="D4D4D4"/>
                </a:solidFill>
              </a:rPr>
              <a:t>hello.o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 err="1">
                <a:solidFill>
                  <a:srgbClr val="D4D4D4"/>
                </a:solidFill>
              </a:rPr>
              <a:t>factorial.o</a:t>
            </a:r>
            <a:endParaRPr lang="en-US" sz="1050" dirty="0">
              <a:solidFill>
                <a:srgbClr val="D4D4D4"/>
              </a:solidFill>
            </a:endParaRP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586C0"/>
                </a:solidFill>
              </a:rPr>
              <a:t>@</a:t>
            </a:r>
            <a:r>
              <a:rPr lang="en-US" sz="1050" dirty="0">
                <a:solidFill>
                  <a:srgbClr val="D4D4D4"/>
                </a:solidFill>
              </a:rPr>
              <a:t>echo "======================================="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586C0"/>
                </a:solidFill>
              </a:rPr>
              <a:t>@</a:t>
            </a:r>
            <a:r>
              <a:rPr lang="en-US" sz="1050" dirty="0">
                <a:solidFill>
                  <a:srgbClr val="D4D4D4"/>
                </a:solidFill>
              </a:rPr>
              <a:t>echo "Linking </a:t>
            </a:r>
            <a:r>
              <a:rPr lang="en-US" sz="1050" dirty="0"/>
              <a:t>$&lt;</a:t>
            </a:r>
            <a:r>
              <a:rPr lang="en-US" sz="1050" dirty="0">
                <a:solidFill>
                  <a:srgbClr val="D4D4D4"/>
                </a:solidFill>
              </a:rPr>
              <a:t>" 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CC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r>
              <a:rPr lang="en-US" sz="1050" dirty="0">
                <a:solidFill>
                  <a:srgbClr val="D4D4D4"/>
                </a:solidFill>
              </a:rPr>
              <a:t> -o </a:t>
            </a:r>
            <a:r>
              <a:rPr lang="en-US" sz="1050" dirty="0"/>
              <a:t>$@</a:t>
            </a:r>
            <a:r>
              <a:rPr lang="en-US" sz="1050" dirty="0">
                <a:solidFill>
                  <a:srgbClr val="D4D4D4"/>
                </a:solidFill>
              </a:rPr>
              <a:t>.out </a:t>
            </a:r>
            <a:r>
              <a:rPr lang="en-US" sz="1050" dirty="0"/>
              <a:t>$^</a:t>
            </a:r>
            <a:r>
              <a:rPr lang="en-US" sz="1050" dirty="0">
                <a:solidFill>
                  <a:srgbClr val="D4D4D4"/>
                </a:solidFill>
              </a:rPr>
              <a:t> 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LDFLAGS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</a:p>
          <a:p>
            <a:r>
              <a:rPr lang="en-US" sz="1050" dirty="0">
                <a:solidFill>
                  <a:srgbClr val="DCDCAA"/>
                </a:solidFill>
              </a:rPr>
              <a:t>clean</a:t>
            </a:r>
            <a:r>
              <a:rPr lang="en-US" sz="1050" dirty="0">
                <a:solidFill>
                  <a:srgbClr val="D4D4D4"/>
                </a:solidFill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</a:rPr>
              <a:t>    </a:t>
            </a:r>
            <a:r>
              <a:rPr lang="en-US" sz="1050" dirty="0">
                <a:solidFill>
                  <a:srgbClr val="CE9178"/>
                </a:solidFill>
              </a:rPr>
              <a:t>$(</a:t>
            </a:r>
            <a:r>
              <a:rPr lang="en-US" sz="1050" dirty="0">
                <a:solidFill>
                  <a:srgbClr val="9CDCFE"/>
                </a:solidFill>
              </a:rPr>
              <a:t>RM</a:t>
            </a:r>
            <a:r>
              <a:rPr lang="en-US" sz="1050" dirty="0">
                <a:solidFill>
                  <a:srgbClr val="CE9178"/>
                </a:solidFill>
              </a:rPr>
              <a:t>)</a:t>
            </a:r>
            <a:r>
              <a:rPr lang="en-US" sz="1050" dirty="0">
                <a:solidFill>
                  <a:srgbClr val="D4D4D4"/>
                </a:solidFill>
              </a:rPr>
              <a:t> *.o *.out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B2EF6-B434-4818-8D1E-3D69921B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FF6-1629-4343-9C0B-5680E8C0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3AB7-1D23-4088-AF34-78D4B454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806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84A8-5FB8-4F15-8867-060ED71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6) make </a:t>
            </a:r>
            <a:r>
              <a:rPr lang="ko-KR" altLang="en-US" dirty="0"/>
              <a:t>실행 결과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B2EF6-B434-4818-8D1E-3D69921B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FF6-1629-4343-9C0B-5680E8C0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3AB7-1D23-4088-AF34-78D4B454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185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B983B6A-A09E-4D20-9BDB-27E12B32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190" y="1206996"/>
            <a:ext cx="776491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016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File </a:t>
            </a:r>
            <a:r>
              <a:rPr lang="ko-KR" altLang="en-US" dirty="0"/>
              <a:t>조회 프로그램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Qgis</a:t>
            </a:r>
            <a:r>
              <a:rPr lang="en-US" dirty="0"/>
              <a:t> </a:t>
            </a:r>
            <a:r>
              <a:rPr lang="ko-KR" altLang="en-US" dirty="0"/>
              <a:t>프로그램 다운로드 및 설치</a:t>
            </a:r>
            <a:endParaRPr lang="en-US" altLang="ko-KR" dirty="0"/>
          </a:p>
          <a:p>
            <a:r>
              <a:rPr lang="ko-KR" altLang="en-US" dirty="0"/>
              <a:t>전국 노드 링크 데이터 다운로드 및 조회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162050" cy="365125"/>
          </a:xfrm>
        </p:spPr>
        <p:txBody>
          <a:bodyPr/>
          <a:lstStyle/>
          <a:p>
            <a:fld id="{D735B4B2-8F5D-4E0E-99D0-DC22511CFB7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343275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420225" y="6356350"/>
            <a:ext cx="485775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9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3790-7DD7-422E-B355-6FB24DC7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BDA4-F525-4484-93D8-67D88342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Qgis</a:t>
            </a:r>
            <a:endParaRPr lang="en-US" dirty="0"/>
          </a:p>
          <a:p>
            <a:pPr lvl="1"/>
            <a:r>
              <a:rPr lang="ko-KR" altLang="en-US" dirty="0"/>
              <a:t>오픈 소스 </a:t>
            </a:r>
            <a:r>
              <a:rPr lang="en-US" altLang="ko-KR" dirty="0"/>
              <a:t>GIS </a:t>
            </a:r>
            <a:r>
              <a:rPr lang="ko-KR" altLang="en-US" dirty="0"/>
              <a:t>프로그램</a:t>
            </a:r>
            <a:endParaRPr lang="en-US" dirty="0"/>
          </a:p>
          <a:p>
            <a:r>
              <a:rPr lang="ko-KR" altLang="en-US" dirty="0"/>
              <a:t>프로그램 다운로드 및 설치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https://qgis.org/en/site/forusers/download.html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QGIS Standalone Installer (64bit)</a:t>
            </a:r>
            <a:r>
              <a:rPr lang="ko-KR" altLang="en-US" dirty="0"/>
              <a:t>를 다운로드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771C3-F6D9-4C46-8EA0-355B4B72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D588E-D301-47CB-9ACB-BF564CCB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5594-6D2E-4BE1-AC8D-2C1590D8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4A3E53-5B52-406F-AEB2-82D4F4CBD03C}"/>
              </a:ext>
            </a:extLst>
          </p:cNvPr>
          <p:cNvGrpSpPr/>
          <p:nvPr/>
        </p:nvGrpSpPr>
        <p:grpSpPr>
          <a:xfrm>
            <a:off x="5477069" y="4002235"/>
            <a:ext cx="4176614" cy="2719242"/>
            <a:chOff x="5477069" y="4002235"/>
            <a:chExt cx="4176614" cy="27192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CE744-89F0-498B-98AE-FF244FF88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7069" y="4002235"/>
              <a:ext cx="4176614" cy="271924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04008-BF48-4947-92B8-24B9F38266E1}"/>
                </a:ext>
              </a:extLst>
            </p:cNvPr>
            <p:cNvSpPr/>
            <p:nvPr/>
          </p:nvSpPr>
          <p:spPr>
            <a:xfrm>
              <a:off x="6148873" y="4460033"/>
              <a:ext cx="2939143" cy="4292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79585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28D54-5FAB-43EF-9385-4C83E79A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6" y="2659223"/>
            <a:ext cx="3337664" cy="2713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F12AE-5F3D-438C-AEE6-6F89CC44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전국 노드링크 데이터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6349-56F1-49E9-A221-299F7598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6354244" cy="4921692"/>
          </a:xfrm>
        </p:spPr>
        <p:txBody>
          <a:bodyPr/>
          <a:lstStyle/>
          <a:p>
            <a:r>
              <a:rPr lang="ko-KR" altLang="en-US" dirty="0"/>
              <a:t>노드링크 데이터</a:t>
            </a:r>
            <a:endParaRPr lang="en-US" altLang="ko-KR" dirty="0"/>
          </a:p>
          <a:p>
            <a:pPr lvl="1"/>
            <a:r>
              <a:rPr lang="ko-KR" altLang="en-US" dirty="0"/>
              <a:t>국가 표준의 도로의 위상 데이터</a:t>
            </a:r>
            <a:endParaRPr lang="en-US" dirty="0"/>
          </a:p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dirty="0"/>
              <a:t>구글에서 </a:t>
            </a:r>
            <a:r>
              <a:rPr lang="en-US" altLang="ko-KR" dirty="0"/>
              <a:t>"</a:t>
            </a:r>
            <a:r>
              <a:rPr lang="ko-KR" altLang="en-US" dirty="0"/>
              <a:t>표준 노드 링크 자료실</a:t>
            </a:r>
            <a:r>
              <a:rPr lang="en-US" altLang="ko-KR" dirty="0"/>
              <a:t>" </a:t>
            </a:r>
            <a:r>
              <a:rPr lang="ko-KR" altLang="en-US" dirty="0"/>
              <a:t>키워드로 검색</a:t>
            </a:r>
            <a:endParaRPr lang="en-US" altLang="ko-KR" dirty="0"/>
          </a:p>
          <a:p>
            <a:pPr lvl="1"/>
            <a:r>
              <a:rPr lang="ko-KR" altLang="en-US" dirty="0"/>
              <a:t>표준 노드</a:t>
            </a:r>
            <a:r>
              <a:rPr lang="en-US" altLang="ko-KR" dirty="0"/>
              <a:t>/</a:t>
            </a:r>
            <a:r>
              <a:rPr lang="ko-KR" altLang="en-US" dirty="0"/>
              <a:t>링크 자료실 </a:t>
            </a:r>
            <a:r>
              <a:rPr lang="en-US" altLang="ko-KR" dirty="0"/>
              <a:t>– </a:t>
            </a:r>
            <a:r>
              <a:rPr lang="ko-KR" altLang="en-US" dirty="0"/>
              <a:t>지능형교통체계시스템 클릭</a:t>
            </a:r>
            <a:endParaRPr lang="en-US" altLang="ko-KR" dirty="0"/>
          </a:p>
          <a:p>
            <a:pPr lvl="2"/>
            <a:r>
              <a:rPr lang="en-US" dirty="0">
                <a:hlinkClick r:id="rId3"/>
              </a:rPr>
              <a:t>http://61.43.91.10/data/data01.aspx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8ACBB-9FDD-4235-9D1C-FFA38B56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B51C-AA71-4B3A-A0E8-CFB7DD75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C02EE-9C75-4866-AD17-C6E464DC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50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File </a:t>
            </a:r>
            <a:r>
              <a:rPr lang="ko-KR" altLang="en-US" dirty="0"/>
              <a:t>입출력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Shape header file I/O</a:t>
            </a:r>
          </a:p>
          <a:p>
            <a:r>
              <a:rPr lang="en-US" dirty="0"/>
              <a:t>Shape main file I/O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162050" cy="365125"/>
          </a:xfrm>
        </p:spPr>
        <p:txBody>
          <a:bodyPr/>
          <a:lstStyle/>
          <a:p>
            <a:fld id="{D735B4B2-8F5D-4E0E-99D0-DC22511CFB7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343275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420225" y="6356350"/>
            <a:ext cx="485775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78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/>
              <a:t>디스크 용량 부족시 불필요 프로그램 제거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Traveling _Typewriter" panose="02000506000000020004" pitchFamily="2" charset="0"/>
              </a:rPr>
              <a:t>리눅스 오픈 오피스 제거</a:t>
            </a:r>
            <a:endParaRPr lang="en-US" altLang="ko-KR" sz="2000" dirty="0">
              <a:latin typeface="Traveling _Typewriter" panose="02000506000000020004" pitchFamily="2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purge </a:t>
            </a:r>
            <a:r>
              <a:rPr lang="en-US" altLang="ko-KR" sz="2000" dirty="0" err="1">
                <a:latin typeface="Consolas" panose="020B0609020204030204" pitchFamily="49" charset="0"/>
              </a:rPr>
              <a:t>libreoffice</a:t>
            </a:r>
            <a:r>
              <a:rPr lang="en-US" altLang="ko-KR" sz="2000" dirty="0">
                <a:latin typeface="Consolas" panose="020B0609020204030204" pitchFamily="49" charset="0"/>
              </a:rPr>
              <a:t>* -y</a:t>
            </a: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clean</a:t>
            </a: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z="2000" dirty="0">
                <a:latin typeface="Consolas" panose="020B0609020204030204" pitchFamily="49" charset="0"/>
              </a:rPr>
              <a:t>sudo apt autoremove –y</a:t>
            </a:r>
          </a:p>
          <a:p>
            <a:r>
              <a:rPr lang="ko-KR" altLang="en-US" sz="2000" dirty="0">
                <a:latin typeface="Consolas" panose="020B0609020204030204" pitchFamily="49" charset="0"/>
              </a:rPr>
              <a:t>크롬 브라우저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sudo apt install google-chrome-stable</a:t>
            </a:r>
            <a:r>
              <a:rPr lang="en-US" altLang="en-US" sz="8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AC8E-D35D-4BA2-8643-BD0EDAB7227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9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ESRI Shape File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ESRI Shapefile </a:t>
            </a:r>
            <a:r>
              <a:rPr lang="ko-KR" altLang="en-US" sz="1800" dirty="0"/>
              <a:t>기술적 정의</a:t>
            </a:r>
            <a:endParaRPr lang="en-US" sz="1800" dirty="0"/>
          </a:p>
          <a:p>
            <a:pPr lvl="1"/>
            <a:r>
              <a:rPr lang="en-US" sz="1800" dirty="0">
                <a:hlinkClick r:id="rId2"/>
              </a:rPr>
              <a:t>https://www.esri.com/library/whitepapers/pdfs/shapefile.pdf</a:t>
            </a:r>
            <a:r>
              <a:rPr lang="en-US" sz="1800" dirty="0"/>
              <a:t> </a:t>
            </a:r>
          </a:p>
          <a:p>
            <a:r>
              <a:rPr lang="en-US" sz="1800" dirty="0"/>
              <a:t>Shape </a:t>
            </a:r>
            <a:r>
              <a:rPr lang="ko-KR" altLang="en-US" sz="1800" dirty="0"/>
              <a:t>파일 장점</a:t>
            </a:r>
            <a:endParaRPr lang="en-US" sz="1800" dirty="0"/>
          </a:p>
          <a:p>
            <a:pPr lvl="1"/>
            <a:r>
              <a:rPr lang="ko-KR" altLang="en-US" sz="1800" dirty="0"/>
              <a:t>쉐이프 파일은 데이터 세트의 공간 물체에 대한 비위상 기하 데이터 및 속성 정보를 저장한다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쉐이프 파일은 점</a:t>
            </a:r>
            <a:r>
              <a:rPr lang="en-US" altLang="ko-KR" sz="1800" dirty="0"/>
              <a:t>, </a:t>
            </a:r>
            <a:r>
              <a:rPr lang="ko-KR" altLang="en-US" sz="1800" dirty="0"/>
              <a:t>선 및 영역 물체를 지원한다</a:t>
            </a:r>
            <a:r>
              <a:rPr lang="en-US" altLang="ko-KR" sz="1800" dirty="0"/>
              <a:t>.</a:t>
            </a:r>
            <a:endParaRPr lang="en-US" sz="1800" dirty="0"/>
          </a:p>
          <a:p>
            <a:r>
              <a:rPr lang="ko-KR" altLang="en-US" sz="1800" dirty="0"/>
              <a:t>쉐이프 파일은 메일 파일</a:t>
            </a:r>
            <a:r>
              <a:rPr lang="en-US" altLang="ko-KR" sz="1800" dirty="0"/>
              <a:t>, </a:t>
            </a:r>
            <a:r>
              <a:rPr lang="ko-KR" altLang="en-US" sz="1800" dirty="0"/>
              <a:t>인덱스 파일</a:t>
            </a:r>
            <a:r>
              <a:rPr lang="en-US" altLang="ko-KR" sz="1800" dirty="0"/>
              <a:t>, </a:t>
            </a:r>
            <a:r>
              <a:rPr lang="ko-KR" altLang="en-US" sz="1800" dirty="0"/>
              <a:t>속성</a:t>
            </a:r>
            <a:r>
              <a:rPr lang="en-US" altLang="ko-KR" sz="1800" dirty="0"/>
              <a:t> </a:t>
            </a:r>
            <a:r>
              <a:rPr lang="ko-KR" altLang="en-US" sz="1800" dirty="0"/>
              <a:t>파일로 구성된다</a:t>
            </a:r>
            <a:r>
              <a:rPr lang="en-US" altLang="ko-KR" sz="1800" dirty="0"/>
              <a:t>.</a:t>
            </a:r>
            <a:endParaRPr lang="en-US" sz="1800" dirty="0"/>
          </a:p>
          <a:p>
            <a:pPr lvl="1"/>
            <a:r>
              <a:rPr lang="ko-KR" altLang="en-US" sz="1800" dirty="0"/>
              <a:t>메인 파일</a:t>
            </a:r>
            <a:r>
              <a:rPr lang="en-US" sz="1800" dirty="0"/>
              <a:t>: </a:t>
            </a:r>
            <a:r>
              <a:rPr lang="ko-KR" altLang="en-US" sz="1800" dirty="0"/>
              <a:t>점 데이터로 구성된 도형 데이터 레코드들을 저장</a:t>
            </a:r>
            <a:r>
              <a:rPr lang="en-US" sz="1800" dirty="0"/>
              <a:t>.</a:t>
            </a:r>
          </a:p>
          <a:p>
            <a:pPr lvl="1"/>
            <a:r>
              <a:rPr lang="ko-KR" altLang="en-US" sz="1800" dirty="0"/>
              <a:t>인덱스 파일</a:t>
            </a:r>
            <a:r>
              <a:rPr lang="en-US" sz="1800" dirty="0"/>
              <a:t>: </a:t>
            </a:r>
            <a:r>
              <a:rPr lang="ko-KR" altLang="en-US" sz="1800" dirty="0"/>
              <a:t>메일 파일의 레코드들의 위치들의 인덱스를 저장</a:t>
            </a:r>
            <a:r>
              <a:rPr lang="en-US" altLang="ko-KR" sz="1800" dirty="0"/>
              <a:t>.</a:t>
            </a:r>
            <a:endParaRPr lang="en-US" sz="1800" dirty="0"/>
          </a:p>
          <a:p>
            <a:pPr lvl="1"/>
            <a:r>
              <a:rPr lang="ko-KR" altLang="en-US" sz="1800" dirty="0"/>
              <a:t>속성파일 </a:t>
            </a:r>
            <a:r>
              <a:rPr lang="en-US" altLang="ko-KR" sz="1800" dirty="0"/>
              <a:t>: </a:t>
            </a:r>
            <a:r>
              <a:rPr lang="ko-KR" altLang="en-US" sz="1800" dirty="0"/>
              <a:t>각 레코드의 속성을 </a:t>
            </a:r>
            <a:r>
              <a:rPr lang="en-US" altLang="ko-KR" sz="1800" dirty="0" err="1"/>
              <a:t>dbf</a:t>
            </a:r>
            <a:r>
              <a:rPr lang="en-US" altLang="ko-KR" sz="1800" dirty="0"/>
              <a:t> </a:t>
            </a:r>
            <a:r>
              <a:rPr lang="ko-KR" altLang="en-US" sz="1800" dirty="0"/>
              <a:t>포맷으로 저장한다</a:t>
            </a:r>
            <a:r>
              <a:rPr lang="en-US" altLang="ko-KR" sz="1800" dirty="0"/>
              <a:t>.</a:t>
            </a:r>
            <a:endParaRPr lang="en-US" sz="1800" dirty="0"/>
          </a:p>
          <a:p>
            <a:r>
              <a:rPr lang="en-US" sz="1800" dirty="0"/>
              <a:t>Example</a:t>
            </a:r>
          </a:p>
          <a:p>
            <a:pPr lvl="1"/>
            <a:r>
              <a:rPr lang="ko-KR" altLang="en-US" sz="1800" dirty="0"/>
              <a:t>메인 파일      </a:t>
            </a:r>
            <a:r>
              <a:rPr lang="en-US" sz="1800" dirty="0"/>
              <a:t>:  </a:t>
            </a:r>
            <a:r>
              <a:rPr lang="en-US" sz="1800" dirty="0" err="1"/>
              <a:t>counties.shp</a:t>
            </a:r>
            <a:endParaRPr lang="en-US" sz="1800" dirty="0"/>
          </a:p>
          <a:p>
            <a:pPr lvl="1"/>
            <a:r>
              <a:rPr lang="ko-KR" altLang="en-US" sz="1800" dirty="0"/>
              <a:t>인덱스 파일 </a:t>
            </a:r>
            <a:r>
              <a:rPr lang="en-US" sz="1800" dirty="0"/>
              <a:t> :  </a:t>
            </a:r>
            <a:r>
              <a:rPr lang="en-US" sz="1800" dirty="0" err="1"/>
              <a:t>counties.shx</a:t>
            </a:r>
            <a:endParaRPr lang="en-US" sz="1800" dirty="0"/>
          </a:p>
          <a:p>
            <a:pPr lvl="1"/>
            <a:r>
              <a:rPr lang="en-US" sz="1800" dirty="0" err="1"/>
              <a:t>dbf</a:t>
            </a:r>
            <a:r>
              <a:rPr lang="en-US" sz="1800" dirty="0"/>
              <a:t> file            :  </a:t>
            </a:r>
            <a:r>
              <a:rPr lang="en-US" sz="1800" dirty="0" err="1"/>
              <a:t>counties.dbf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7E056-E46A-4CBC-83F4-827D59B550A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4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File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4665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파일</a:t>
            </a:r>
            <a:r>
              <a:rPr lang="en-US" dirty="0"/>
              <a:t> (.</a:t>
            </a:r>
            <a:r>
              <a:rPr lang="en-US" dirty="0" err="1"/>
              <a:t>shp</a:t>
            </a:r>
            <a:r>
              <a:rPr lang="en-US" dirty="0"/>
              <a:t>) </a:t>
            </a:r>
            <a:r>
              <a:rPr lang="ko-KR" altLang="en-US" dirty="0"/>
              <a:t>내용</a:t>
            </a:r>
            <a:endParaRPr lang="en-US" dirty="0"/>
          </a:p>
          <a:p>
            <a:pPr lvl="1"/>
            <a:r>
              <a:rPr lang="ko-KR" altLang="en-US" dirty="0"/>
              <a:t>고정 크기의 하나의 헤더 파일</a:t>
            </a:r>
            <a:endParaRPr lang="en-US" dirty="0"/>
          </a:p>
          <a:p>
            <a:pPr lvl="1"/>
            <a:r>
              <a:rPr lang="ko-KR" altLang="en-US" dirty="0"/>
              <a:t>가변 크기의 레코드 들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9075-A72C-41C8-A11C-F3CE5AADB02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191</a:t>
            </a:fld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41" y="3045121"/>
            <a:ext cx="4826117" cy="3068032"/>
          </a:xfrm>
          <a:prstGeom prst="rect">
            <a:avLst/>
          </a:prstGeom>
          <a:ln>
            <a:noFill/>
          </a:ln>
        </p:spPr>
      </p:pic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96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33" y="1905017"/>
            <a:ext cx="4882593" cy="28877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Main File Header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896233"/>
          </a:xfrm>
        </p:spPr>
        <p:txBody>
          <a:bodyPr>
            <a:normAutofit/>
          </a:bodyPr>
          <a:lstStyle/>
          <a:p>
            <a:r>
              <a:rPr lang="en-US" dirty="0"/>
              <a:t>The main file header is 100 bytes long.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233B-9F49-486B-9C37-98D8645B8BB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192</a:t>
            </a:fld>
            <a:endParaRPr 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23" y="2716764"/>
            <a:ext cx="5050544" cy="3776108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2951FE8-5719-4416-BA1C-FD6767C8E9D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50702" y="2416629"/>
            <a:ext cx="2226693" cy="30013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3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ENDIAN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239444"/>
              </p:ext>
            </p:extLst>
          </p:nvPr>
        </p:nvGraphicFramePr>
        <p:xfrm>
          <a:off x="681036" y="1179513"/>
          <a:ext cx="8543926" cy="291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6264">
                  <a:extLst>
                    <a:ext uri="{9D8B030D-6E8A-4147-A177-3AD203B41FA5}">
                      <a16:colId xmlns:a16="http://schemas.microsoft.com/office/drawing/2014/main" val="4157591"/>
                    </a:ext>
                  </a:extLst>
                </a:gridCol>
                <a:gridCol w="4157662">
                  <a:extLst>
                    <a:ext uri="{9D8B030D-6E8A-4147-A177-3AD203B41FA5}">
                      <a16:colId xmlns:a16="http://schemas.microsoft.com/office/drawing/2014/main" val="2297982488"/>
                    </a:ext>
                  </a:extLst>
                </a:gridCol>
              </a:tblGrid>
              <a:tr h="407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 Endian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Endian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65425"/>
                  </a:ext>
                </a:extLst>
              </a:tr>
              <a:tr h="250797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작은 값이 메모리에 먼저 위치한다</a:t>
                      </a:r>
                      <a:r>
                        <a:rPr lang="en-US" altLang="ko-K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least significant byte at the lowest-numbered byte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significant byte at the highest-numbered byte.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X86/X64 </a:t>
                      </a:r>
                      <a:r>
                        <a:rPr lang="ko-KR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아키텍쳐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큰 값이 메모리에 먼저 위치한다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significant byte at the lowest-numbered byte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least significant byte at the highest-numbered byte.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IO/ARM 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아키텍쳐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512366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078-1455-4F17-98EC-9AC1342FCD5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193</a:t>
            </a:fld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801278" y="4279770"/>
            <a:ext cx="4240379" cy="2100220"/>
            <a:chOff x="681038" y="4231972"/>
            <a:chExt cx="4089758" cy="20834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38" y="4231972"/>
              <a:ext cx="4089758" cy="2083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023363" y="5890897"/>
              <a:ext cx="1348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Little Endian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175950" y="4279769"/>
            <a:ext cx="4049012" cy="2091501"/>
            <a:chOff x="5131118" y="4191053"/>
            <a:chExt cx="4252439" cy="208346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118" y="4191053"/>
              <a:ext cx="4252439" cy="2083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899846" y="5781639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Big Endian</a:t>
              </a: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0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레코드 헤더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64098"/>
          </a:xfrm>
        </p:spPr>
        <p:txBody>
          <a:bodyPr>
            <a:normAutofit/>
          </a:bodyPr>
          <a:lstStyle/>
          <a:p>
            <a:r>
              <a:rPr lang="ko-KR" altLang="en-US" dirty="0"/>
              <a:t>각 레코드의 헤더는 레코드의 레코드 번호와 내용의 길이가 저장한다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레코드 헤더의 크기는 </a:t>
            </a:r>
            <a:r>
              <a:rPr lang="en-US" altLang="ko-KR" dirty="0"/>
              <a:t>8 </a:t>
            </a:r>
            <a:r>
              <a:rPr lang="ko-KR" altLang="en-US" dirty="0"/>
              <a:t>바이트 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71E7-AAF4-4238-836B-181E348BFC0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194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73" y="3130520"/>
            <a:ext cx="4714024" cy="2788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20" y="4353171"/>
            <a:ext cx="7134225" cy="170497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440C418-C56F-4682-AAB8-FC600AEE1A6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5412" y="3938632"/>
            <a:ext cx="3940921" cy="41453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2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3" y="3670803"/>
            <a:ext cx="3675914" cy="2174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2"/>
            <a:ext cx="8543925" cy="22478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Polygon {</a:t>
            </a:r>
          </a:p>
          <a:p>
            <a:pPr marL="171450" lvl="1" indent="0">
              <a:buNone/>
            </a:pPr>
            <a:r>
              <a:rPr lang="en-US"/>
              <a:t>Double[4]	Box	            // Bounding Box</a:t>
            </a:r>
          </a:p>
          <a:p>
            <a:pPr marL="171450" lvl="1" indent="0">
              <a:buNone/>
            </a:pPr>
            <a:r>
              <a:rPr lang="en-US"/>
              <a:t>Integer	NumParts	// Number of Parts</a:t>
            </a:r>
          </a:p>
          <a:p>
            <a:pPr marL="171450" lvl="1" indent="0">
              <a:buNone/>
            </a:pPr>
            <a:r>
              <a:rPr lang="en-US"/>
              <a:t>Integer	NumPoints	// Total Number of Points</a:t>
            </a:r>
          </a:p>
          <a:p>
            <a:pPr marL="171450" lvl="1" indent="0">
              <a:buNone/>
            </a:pPr>
            <a:r>
              <a:rPr lang="en-US"/>
              <a:t>Integer[NumParts]	Parts	// Index to First Point in Part</a:t>
            </a:r>
          </a:p>
          <a:p>
            <a:pPr marL="171450" lvl="1" indent="0">
              <a:buNone/>
            </a:pPr>
            <a:r>
              <a:rPr lang="en-US"/>
              <a:t>Point[NumPoints]	Points	// Points for All Parts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FFFE-A6C9-45DD-8AD9-4648A102F51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195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3" y="3670803"/>
            <a:ext cx="6344500" cy="27599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44" y="198841"/>
            <a:ext cx="4026750" cy="119593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717307-CE8A-46BA-AE6C-1162D74389D3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892490" y="3670803"/>
            <a:ext cx="3561123" cy="631822"/>
          </a:xfrm>
          <a:prstGeom prst="bentConnector4">
            <a:avLst>
              <a:gd name="adj1" fmla="val 5460"/>
              <a:gd name="adj2" fmla="val 13618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00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파일 구성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70604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인덱스 파일</a:t>
            </a:r>
            <a:r>
              <a:rPr lang="en-US" dirty="0"/>
              <a:t> (.</a:t>
            </a:r>
            <a:r>
              <a:rPr lang="en-US" dirty="0" err="1"/>
              <a:t>shx</a:t>
            </a:r>
            <a:r>
              <a:rPr lang="en-US" dirty="0"/>
              <a:t>)</a:t>
            </a:r>
          </a:p>
          <a:p>
            <a:pPr lvl="1"/>
            <a:r>
              <a:rPr lang="ko-KR" altLang="en-US" dirty="0"/>
              <a:t>하나의 헤더 파일 </a:t>
            </a:r>
            <a:r>
              <a:rPr lang="en-US" altLang="ko-KR" dirty="0"/>
              <a:t>: </a:t>
            </a:r>
            <a:r>
              <a:rPr lang="en-US" dirty="0"/>
              <a:t>100 </a:t>
            </a:r>
            <a:r>
              <a:rPr lang="ko-KR" altLang="en-US" dirty="0"/>
              <a:t>바이트 </a:t>
            </a:r>
            <a:endParaRPr lang="en-US" altLang="ko-KR" dirty="0"/>
          </a:p>
          <a:p>
            <a:pPr lvl="1"/>
            <a:r>
              <a:rPr lang="ko-KR" altLang="en-US" dirty="0"/>
              <a:t>여러개의 레코드 </a:t>
            </a:r>
            <a:r>
              <a:rPr lang="en-US" altLang="ko-KR" dirty="0"/>
              <a:t>: 8 </a:t>
            </a:r>
            <a:r>
              <a:rPr lang="ko-KR" altLang="en-US" dirty="0"/>
              <a:t>바이트 </a:t>
            </a:r>
            <a:r>
              <a:rPr lang="en-US" altLang="ko-KR" dirty="0"/>
              <a:t>* n</a:t>
            </a:r>
            <a:endParaRPr lang="en-US" dirty="0"/>
          </a:p>
          <a:p>
            <a:r>
              <a:rPr lang="ko-KR" altLang="en-US" dirty="0"/>
              <a:t>인덱스 파일의 헤더는 메인 파일의 헤더와 같다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7D46-3D57-417F-BA3C-12CA26C5072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039" y="3222370"/>
            <a:ext cx="4149781" cy="2872925"/>
          </a:xfrm>
          <a:prstGeom prst="rect">
            <a:avLst/>
          </a:prstGeom>
        </p:spPr>
      </p:pic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9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레코드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72052"/>
          </a:xfrm>
        </p:spPr>
        <p:txBody>
          <a:bodyPr>
            <a:normAutofit/>
          </a:bodyPr>
          <a:lstStyle/>
          <a:p>
            <a:r>
              <a:rPr lang="en-US" dirty="0"/>
              <a:t>n </a:t>
            </a:r>
            <a:r>
              <a:rPr lang="ko-KR" altLang="en-US" dirty="0"/>
              <a:t>번째 인덱스 파일의 레코드는 메인 파일의 </a:t>
            </a:r>
            <a:r>
              <a:rPr lang="en-US" altLang="ko-KR" dirty="0"/>
              <a:t>n </a:t>
            </a:r>
            <a:r>
              <a:rPr lang="ko-KR" altLang="en-US" dirty="0"/>
              <a:t>번째 레코드의 위치와 크기를 저장한다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70F9-BCAB-4CD2-8FA1-650C38C3079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197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10" name="그림 6">
            <a:extLst>
              <a:ext uri="{FF2B5EF4-FFF2-40B4-BE49-F238E27FC236}">
                <a16:creationId xmlns:a16="http://schemas.microsoft.com/office/drawing/2014/main" id="{C48E3F85-2463-48B0-8431-CB8A5097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19" y="2931277"/>
            <a:ext cx="4149781" cy="287292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584242"/>
              </p:ext>
            </p:extLst>
          </p:nvPr>
        </p:nvGraphicFramePr>
        <p:xfrm>
          <a:off x="2204668" y="3928026"/>
          <a:ext cx="7020294" cy="144733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409271">
                  <a:extLst>
                    <a:ext uri="{9D8B030D-6E8A-4147-A177-3AD203B41FA5}">
                      <a16:colId xmlns:a16="http://schemas.microsoft.com/office/drawing/2014/main" val="3960677993"/>
                    </a:ext>
                  </a:extLst>
                </a:gridCol>
                <a:gridCol w="1831087">
                  <a:extLst>
                    <a:ext uri="{9D8B030D-6E8A-4147-A177-3AD203B41FA5}">
                      <a16:colId xmlns:a16="http://schemas.microsoft.com/office/drawing/2014/main" val="1178068332"/>
                    </a:ext>
                  </a:extLst>
                </a:gridCol>
                <a:gridCol w="1738423">
                  <a:extLst>
                    <a:ext uri="{9D8B030D-6E8A-4147-A177-3AD203B41FA5}">
                      <a16:colId xmlns:a16="http://schemas.microsoft.com/office/drawing/2014/main" val="2240648001"/>
                    </a:ext>
                  </a:extLst>
                </a:gridCol>
                <a:gridCol w="1064676">
                  <a:extLst>
                    <a:ext uri="{9D8B030D-6E8A-4147-A177-3AD203B41FA5}">
                      <a16:colId xmlns:a16="http://schemas.microsoft.com/office/drawing/2014/main" val="3493254207"/>
                    </a:ext>
                  </a:extLst>
                </a:gridCol>
                <a:gridCol w="976837">
                  <a:extLst>
                    <a:ext uri="{9D8B030D-6E8A-4147-A177-3AD203B41FA5}">
                      <a16:colId xmlns:a16="http://schemas.microsoft.com/office/drawing/2014/main" val="2385317126"/>
                    </a:ext>
                  </a:extLst>
                </a:gridCol>
              </a:tblGrid>
              <a:tr h="733896">
                <a:tc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50825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43205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8034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8034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>
                        <a:lnSpc>
                          <a:spcPct val="105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 Order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967615"/>
                  </a:ext>
                </a:extLst>
              </a:tr>
              <a:tr h="435525">
                <a:tc>
                  <a:txBody>
                    <a:bodyPr/>
                    <a:lstStyle/>
                    <a:p>
                      <a:pPr marL="250825" marR="0">
                        <a:lnSpc>
                          <a:spcPts val="1100"/>
                        </a:lnSpc>
                        <a:spcBef>
                          <a:spcPts val="61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 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205" marR="0">
                        <a:lnSpc>
                          <a:spcPts val="1100"/>
                        </a:lnSpc>
                        <a:spcBef>
                          <a:spcPts val="61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Offset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1610" marR="0">
                        <a:lnSpc>
                          <a:spcPts val="1100"/>
                        </a:lnSpc>
                        <a:spcBef>
                          <a:spcPts val="61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Offset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>
                        <a:lnSpc>
                          <a:spcPts val="1100"/>
                        </a:lnSpc>
                        <a:spcBef>
                          <a:spcPts val="61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>
                        <a:lnSpc>
                          <a:spcPts val="1100"/>
                        </a:lnSpc>
                        <a:spcBef>
                          <a:spcPts val="61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381007"/>
                  </a:ext>
                </a:extLst>
              </a:tr>
              <a:tr h="277918">
                <a:tc>
                  <a:txBody>
                    <a:bodyPr/>
                    <a:lstStyle/>
                    <a:p>
                      <a:pPr marL="250825" marR="0">
                        <a:lnSpc>
                          <a:spcPts val="10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 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205" marR="0">
                        <a:lnSpc>
                          <a:spcPts val="10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Content Length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245" marR="0">
                        <a:lnSpc>
                          <a:spcPts val="10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Content Length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245" marR="0">
                        <a:lnSpc>
                          <a:spcPts val="10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>
                        <a:lnSpc>
                          <a:spcPts val="10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1920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C49C740-2F53-44EE-B961-E07316037A3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360645" y="3508310"/>
            <a:ext cx="3354170" cy="41971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602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shape file </a:t>
            </a:r>
            <a:r>
              <a:rPr lang="ko-KR" altLang="en-US" dirty="0"/>
              <a:t>헤더 정보 출력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shape main file</a:t>
            </a:r>
            <a:r>
              <a:rPr lang="ko-KR" altLang="en-US" sz="3600" dirty="0"/>
              <a:t>의 헤더</a:t>
            </a:r>
            <a:r>
              <a:rPr lang="en-US" altLang="ko-KR" sz="3600" dirty="0"/>
              <a:t> </a:t>
            </a:r>
            <a:r>
              <a:rPr lang="ko-KR" altLang="en-US" sz="3600" dirty="0"/>
              <a:t>정보를 출력하는 프로그램을 작성하세요</a:t>
            </a:r>
            <a:r>
              <a:rPr lang="en-US" altLang="ko-KR" sz="3600" dirty="0"/>
              <a:t>.</a:t>
            </a:r>
            <a:endParaRPr 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3CF8-61E7-4157-8AE9-3253796D0BA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40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Database</a:t>
            </a:r>
          </a:p>
        </p:txBody>
      </p:sp>
      <p:sp>
        <p:nvSpPr>
          <p:cNvPr id="4" name="부제목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 Programming</a:t>
            </a:r>
          </a:p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150623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강의 개요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리눅스 시스템 프로그래밍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63807-1031-4824-8B37-3162E77303D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2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순차도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472784" y="6175770"/>
            <a:ext cx="7772400" cy="4690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" name="슬라이드 번호 개체 틀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52" name="날짜 개체 틀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014AD-1CAA-4E62-9A48-D3836421F6F9}" type="datetime1">
              <a:rPr lang="ko-KR" altLang="en-US" smtClean="0"/>
              <a:t>2019-06-29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04509" y="1268124"/>
            <a:ext cx="6387931" cy="4753164"/>
            <a:chOff x="1704509" y="1268124"/>
            <a:chExt cx="6387931" cy="4753164"/>
          </a:xfrm>
        </p:grpSpPr>
        <p:sp>
          <p:nvSpPr>
            <p:cNvPr id="7" name="직사각형 6"/>
            <p:cNvSpPr/>
            <p:nvPr/>
          </p:nvSpPr>
          <p:spPr>
            <a:xfrm flipH="1">
              <a:off x="4685593" y="1951662"/>
              <a:ext cx="56620" cy="40002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자기 디스크 8"/>
            <p:cNvSpPr/>
            <p:nvPr/>
          </p:nvSpPr>
          <p:spPr>
            <a:xfrm>
              <a:off x="4136190" y="1347892"/>
              <a:ext cx="1176474" cy="648226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지역 저장소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24670" y="1892735"/>
              <a:ext cx="45719" cy="41285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37266" y="2047437"/>
              <a:ext cx="71720" cy="3828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020222" y="2054735"/>
              <a:ext cx="2165026" cy="395730"/>
              <a:chOff x="5052678" y="1742834"/>
              <a:chExt cx="2165026" cy="410764"/>
            </a:xfrm>
          </p:grpSpPr>
          <p:cxnSp>
            <p:nvCxnSpPr>
              <p:cNvPr id="23" name="직선 화살표 연결선 22"/>
              <p:cNvCxnSpPr/>
              <p:nvPr/>
            </p:nvCxnSpPr>
            <p:spPr>
              <a:xfrm flipH="1" flipV="1">
                <a:off x="5052678" y="2136301"/>
                <a:ext cx="2165026" cy="17297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209546" y="1742834"/>
                <a:ext cx="19127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clone (</a:t>
                </a:r>
                <a:r>
                  <a:rPr lang="ko-KR" altLang="en-US" sz="1600" dirty="0"/>
                  <a:t>복사</a:t>
                </a:r>
                <a:r>
                  <a:rPr lang="en-US" altLang="ko-KR" sz="1600" dirty="0"/>
                  <a:t>/</a:t>
                </a:r>
                <a:r>
                  <a:rPr lang="ko-KR" altLang="en-US" sz="1600" dirty="0"/>
                  <a:t>한번만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241003" y="2542117"/>
              <a:ext cx="2207941" cy="408600"/>
              <a:chOff x="2241003" y="2314686"/>
              <a:chExt cx="2207941" cy="424124"/>
            </a:xfrm>
          </p:grpSpPr>
          <p:cxnSp>
            <p:nvCxnSpPr>
              <p:cNvPr id="25" name="직선 화살표 연결선 24"/>
              <p:cNvCxnSpPr/>
              <p:nvPr/>
            </p:nvCxnSpPr>
            <p:spPr>
              <a:xfrm>
                <a:off x="2283918" y="2738810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2241003" y="2314686"/>
                <a:ext cx="1992853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add (</a:t>
                </a:r>
                <a:r>
                  <a:rPr lang="ko-KR" altLang="en-US" sz="1600" dirty="0"/>
                  <a:t>변경 파일 등록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239023" y="3231114"/>
              <a:ext cx="2316532" cy="363260"/>
              <a:chOff x="2239023" y="3029858"/>
              <a:chExt cx="2316532" cy="377061"/>
            </a:xfrm>
          </p:grpSpPr>
          <p:cxnSp>
            <p:nvCxnSpPr>
              <p:cNvPr id="33" name="직선 화살표 연결선 32"/>
              <p:cNvCxnSpPr/>
              <p:nvPr/>
            </p:nvCxnSpPr>
            <p:spPr>
              <a:xfrm>
                <a:off x="2283918" y="3406919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239023" y="3029858"/>
                <a:ext cx="2316532" cy="33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commit (</a:t>
                </a:r>
                <a:r>
                  <a:rPr lang="ko-KR" altLang="en-US" sz="1600" dirty="0"/>
                  <a:t>변경 파일 기록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93676" y="4760307"/>
              <a:ext cx="2287806" cy="375567"/>
              <a:chOff x="4993676" y="4712412"/>
              <a:chExt cx="2287806" cy="389836"/>
            </a:xfrm>
          </p:grpSpPr>
          <p:cxnSp>
            <p:nvCxnSpPr>
              <p:cNvPr id="36" name="직선 화살표 연결선 35"/>
              <p:cNvCxnSpPr/>
              <p:nvPr/>
            </p:nvCxnSpPr>
            <p:spPr>
              <a:xfrm>
                <a:off x="5038005" y="5102248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993676" y="4712412"/>
                <a:ext cx="2287806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push (</a:t>
                </a:r>
                <a:r>
                  <a:rPr lang="ko-KR" altLang="en-US" sz="1600" dirty="0"/>
                  <a:t>변경 파일 보내기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007577" y="5388811"/>
              <a:ext cx="2398413" cy="354988"/>
              <a:chOff x="5007577" y="5364782"/>
              <a:chExt cx="2398413" cy="368475"/>
            </a:xfrm>
          </p:grpSpPr>
          <p:cxnSp>
            <p:nvCxnSpPr>
              <p:cNvPr id="39" name="직선 화살표 연결선 38"/>
              <p:cNvCxnSpPr/>
              <p:nvPr/>
            </p:nvCxnSpPr>
            <p:spPr>
              <a:xfrm>
                <a:off x="5025008" y="5733257"/>
                <a:ext cx="2165026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5007577" y="5364782"/>
                <a:ext cx="23984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pull (</a:t>
                </a:r>
                <a:r>
                  <a:rPr lang="ko-KR" altLang="en-US" sz="1600" dirty="0"/>
                  <a:t>변경 파일 가져오기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246171" y="3801486"/>
              <a:ext cx="2202773" cy="356865"/>
              <a:chOff x="2246171" y="3681221"/>
              <a:chExt cx="2202773" cy="370423"/>
            </a:xfrm>
          </p:grpSpPr>
          <p:cxnSp>
            <p:nvCxnSpPr>
              <p:cNvPr id="45" name="직선 화살표 연결선 44"/>
              <p:cNvCxnSpPr/>
              <p:nvPr/>
            </p:nvCxnSpPr>
            <p:spPr>
              <a:xfrm>
                <a:off x="2283918" y="4051644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2246171" y="3681221"/>
                <a:ext cx="179786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branch (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가지 치기</a:t>
                </a:r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5020222" y="4164497"/>
              <a:ext cx="2165026" cy="358391"/>
              <a:chOff x="5020222" y="4077073"/>
              <a:chExt cx="2165026" cy="372007"/>
            </a:xfrm>
          </p:grpSpPr>
          <p:cxnSp>
            <p:nvCxnSpPr>
              <p:cNvPr id="49" name="직선 화살표 연결선 48"/>
              <p:cNvCxnSpPr/>
              <p:nvPr/>
            </p:nvCxnSpPr>
            <p:spPr>
              <a:xfrm>
                <a:off x="5020222" y="4449080"/>
                <a:ext cx="216502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193950" y="4077073"/>
                <a:ext cx="1755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merge (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가지 병합</a:t>
                </a:r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" name="순서도: 자기 디스크 9"/>
            <p:cNvSpPr/>
            <p:nvPr/>
          </p:nvSpPr>
          <p:spPr>
            <a:xfrm>
              <a:off x="6949815" y="1268124"/>
              <a:ext cx="1142625" cy="68069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원격 저장소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704509" y="1359112"/>
              <a:ext cx="678128" cy="767240"/>
              <a:chOff x="656700" y="1506299"/>
              <a:chExt cx="447000" cy="602270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656700" y="1698036"/>
                <a:ext cx="447000" cy="410533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716792" y="1506299"/>
                <a:ext cx="326816" cy="338525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ko-KR" altLang="en-US" sz="1400" b="1" dirty="0"/>
                  <a:t>사용자</a:t>
                </a:r>
              </a:p>
            </p:txBody>
          </p:sp>
        </p:grpSp>
      </p:grp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0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SQLite Programming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SQLite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altLang="ko-KR" dirty="0"/>
              <a:t>SQLite </a:t>
            </a:r>
            <a:r>
              <a:rPr lang="ko-KR" altLang="en-US" dirty="0"/>
              <a:t>컴파일 방법</a:t>
            </a:r>
            <a:endParaRPr lang="en-US" altLang="ko-KR" dirty="0"/>
          </a:p>
          <a:p>
            <a:r>
              <a:rPr lang="en-US" dirty="0"/>
              <a:t>DBMS/SQL </a:t>
            </a:r>
            <a:r>
              <a:rPr lang="ko-KR" altLang="en-US" dirty="0"/>
              <a:t>개념</a:t>
            </a:r>
            <a:endParaRPr lang="en-US" dirty="0"/>
          </a:p>
          <a:p>
            <a:r>
              <a:rPr lang="en-US" dirty="0"/>
              <a:t>SQL </a:t>
            </a:r>
            <a:r>
              <a:rPr lang="ko-KR" altLang="en-US" dirty="0"/>
              <a:t>실습</a:t>
            </a:r>
            <a:endParaRPr lang="en-US" altLang="ko-KR" dirty="0"/>
          </a:p>
          <a:p>
            <a:r>
              <a:rPr lang="en-US" altLang="ko-KR" dirty="0"/>
              <a:t>SQLite C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Sqlite Browser build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162050" cy="365125"/>
          </a:xfrm>
        </p:spPr>
        <p:txBody>
          <a:bodyPr/>
          <a:lstStyle/>
          <a:p>
            <a:fld id="{F761E7EB-FA45-4DBF-A617-37FC1885FC4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343275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420225" y="6356350"/>
            <a:ext cx="485775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5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SQLite </a:t>
            </a:r>
            <a:r>
              <a:rPr lang="ko-KR" altLang="en-US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201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81038" y="1408208"/>
            <a:ext cx="8543924" cy="4572000"/>
          </a:xfrm>
        </p:spPr>
        <p:txBody>
          <a:bodyPr>
            <a:normAutofit/>
          </a:bodyPr>
          <a:lstStyle/>
          <a:p>
            <a:r>
              <a:rPr lang="ko-KR" altLang="en-US" dirty="0"/>
              <a:t>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http://www.sqlite.org/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SQLite</a:t>
            </a:r>
          </a:p>
          <a:p>
            <a:pPr lvl="1"/>
            <a:r>
              <a:rPr lang="ko-KR" altLang="en-US" dirty="0"/>
              <a:t>가장 인기 높은 임베디드 데이터베이스</a:t>
            </a:r>
            <a:endParaRPr lang="en-US" altLang="ko-KR" dirty="0"/>
          </a:p>
          <a:p>
            <a:pPr lvl="1"/>
            <a:r>
              <a:rPr lang="ko-KR" altLang="en-US" dirty="0"/>
              <a:t>파일 포맷으로 사용</a:t>
            </a:r>
            <a:endParaRPr lang="en-US" altLang="ko-KR" dirty="0"/>
          </a:p>
          <a:p>
            <a:pPr lvl="1"/>
            <a:r>
              <a:rPr lang="ko-KR" altLang="en-US" dirty="0"/>
              <a:t>윈도우</a:t>
            </a:r>
            <a:r>
              <a:rPr lang="en-US" altLang="ko-KR" dirty="0"/>
              <a:t>/</a:t>
            </a:r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/>
              <a:t>안드로이드</a:t>
            </a:r>
            <a:r>
              <a:rPr lang="en-US" altLang="ko-KR" dirty="0"/>
              <a:t>/</a:t>
            </a:r>
            <a:r>
              <a:rPr lang="ko-KR" altLang="en-US" dirty="0"/>
              <a:t>아이폰 지원</a:t>
            </a:r>
            <a:endParaRPr lang="en-US" altLang="ko-KR" dirty="0"/>
          </a:p>
          <a:p>
            <a:pPr lvl="1"/>
            <a:r>
              <a:rPr lang="ko-KR" altLang="en-US" dirty="0"/>
              <a:t>프로그램 크기가 작다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메모리 데이터 베이스 지원</a:t>
            </a:r>
            <a:endParaRPr lang="en-US" altLang="ko-KR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1AE-E9A6-4221-BC54-199BFE7E503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5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컴파일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492169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https://www.sqlite.org/index.html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https://www.sqlite.org/download.html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https://www.sqlite.org/2019/sqlite-amalgamation-3280000.zip</a:t>
            </a:r>
            <a:r>
              <a:rPr lang="en-US" dirty="0"/>
              <a:t> </a:t>
            </a:r>
          </a:p>
          <a:p>
            <a:r>
              <a:rPr lang="ko-KR" altLang="en-US" dirty="0"/>
              <a:t>컴파일 방법</a:t>
            </a:r>
            <a:endParaRPr lang="en-US" altLang="ko-KR" dirty="0"/>
          </a:p>
          <a:p>
            <a:pPr lvl="1"/>
            <a:r>
              <a:rPr lang="en-US" dirty="0">
                <a:hlinkClick r:id="rId5"/>
              </a:rPr>
              <a:t>https://www.sqlite.org/howtocompile.html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Unix </a:t>
            </a:r>
            <a:r>
              <a:rPr lang="ko-KR" altLang="en-US" dirty="0"/>
              <a:t>환경</a:t>
            </a:r>
            <a:endParaRPr lang="en-US" dirty="0"/>
          </a:p>
          <a:p>
            <a:pPr lvl="2"/>
            <a:r>
              <a:rPr lang="en-US" dirty="0"/>
              <a:t>gcc -o sqlite </a:t>
            </a:r>
            <a:r>
              <a:rPr lang="en-US" dirty="0" err="1"/>
              <a:t>shell.c</a:t>
            </a:r>
            <a:r>
              <a:rPr lang="en-US" dirty="0"/>
              <a:t> sqlite3.c -</a:t>
            </a:r>
            <a:r>
              <a:rPr lang="en-US" dirty="0" err="1"/>
              <a:t>lpthread</a:t>
            </a:r>
            <a:r>
              <a:rPr lang="en-US" dirty="0"/>
              <a:t> </a:t>
            </a:r>
            <a:r>
              <a:rPr lang="en-US" dirty="0" err="1"/>
              <a:t>ldl</a:t>
            </a:r>
            <a:endParaRPr lang="en-US" dirty="0"/>
          </a:p>
          <a:p>
            <a:pPr lvl="1"/>
            <a:r>
              <a:rPr lang="en-US" dirty="0"/>
              <a:t>MSVC </a:t>
            </a:r>
            <a:r>
              <a:rPr lang="ko-KR" altLang="en-US" dirty="0"/>
              <a:t>환경</a:t>
            </a:r>
            <a:endParaRPr lang="en-US" dirty="0"/>
          </a:p>
          <a:p>
            <a:pPr lvl="2"/>
            <a:r>
              <a:rPr lang="en-US" dirty="0"/>
              <a:t>cl sqlite.exe </a:t>
            </a:r>
            <a:r>
              <a:rPr lang="en-US" dirty="0" err="1"/>
              <a:t>shell.c</a:t>
            </a:r>
            <a:r>
              <a:rPr lang="en-US" dirty="0"/>
              <a:t> sqlite3.c -Fesqlite3.exe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6506-4526-44DC-9E95-55216CB6422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6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Database</a:t>
            </a:r>
            <a:r>
              <a:rPr lang="ko-KR" altLang="en-US" dirty="0"/>
              <a:t>를 사용하는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203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800100" y="1274335"/>
            <a:ext cx="8267700" cy="351673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모든 </a:t>
            </a:r>
            <a:r>
              <a:rPr lang="ko-KR" altLang="en-US" sz="2400"/>
              <a:t>데이터 관리를 </a:t>
            </a:r>
            <a:r>
              <a:rPr lang="en-US" altLang="ko-KR" sz="2400" dirty="0"/>
              <a:t>DB</a:t>
            </a:r>
            <a:r>
              <a:rPr lang="ko-KR" altLang="en-US" sz="2400" dirty="0"/>
              <a:t>에서 </a:t>
            </a:r>
            <a:r>
              <a:rPr lang="ko-KR" altLang="en-US" sz="2400"/>
              <a:t>한다</a:t>
            </a:r>
            <a:r>
              <a:rPr lang="en-US" altLang="ko-KR" sz="2400"/>
              <a:t>.</a:t>
            </a:r>
          </a:p>
          <a:p>
            <a:pPr lvl="1"/>
            <a:r>
              <a:rPr lang="ko-KR" altLang="en-US" sz="2400"/>
              <a:t>입력</a:t>
            </a:r>
            <a:r>
              <a:rPr lang="en-US" altLang="ko-KR" sz="2400"/>
              <a:t>/</a:t>
            </a:r>
            <a:r>
              <a:rPr lang="ko-KR" altLang="en-US" sz="2400"/>
              <a:t>조회</a:t>
            </a:r>
            <a:r>
              <a:rPr lang="en-US" altLang="ko-KR" sz="2400"/>
              <a:t>/</a:t>
            </a:r>
            <a:r>
              <a:rPr lang="ko-KR" altLang="en-US" sz="2400"/>
              <a:t>수정</a:t>
            </a:r>
            <a:r>
              <a:rPr lang="en-US" altLang="ko-KR" sz="2400"/>
              <a:t>/</a:t>
            </a:r>
            <a:r>
              <a:rPr lang="ko-KR" altLang="en-US" sz="2400"/>
              <a:t>삭제</a:t>
            </a:r>
            <a:endParaRPr lang="en-US" altLang="ko-KR" sz="2400" dirty="0"/>
          </a:p>
          <a:p>
            <a:r>
              <a:rPr lang="ko-KR" altLang="en-US" sz="2400" dirty="0"/>
              <a:t>모든 데이터의 기준은 </a:t>
            </a:r>
            <a:r>
              <a:rPr lang="en-US" altLang="ko-KR" sz="2400" dirty="0"/>
              <a:t>DB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대용량 데이터를 처리한다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7EDF-8698-48E0-9F41-9662F28E6EF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0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ko-KR" altLang="en-US" dirty="0"/>
              <a:t>실습</a:t>
            </a:r>
            <a:endParaRPr lang="en-US" dirty="0"/>
          </a:p>
          <a:p>
            <a:r>
              <a:rPr lang="en-US" dirty="0"/>
              <a:t>SQL</a:t>
            </a:r>
          </a:p>
          <a:p>
            <a:r>
              <a:rPr lang="en-US" dirty="0"/>
              <a:t>SQLite Browser Build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162050" cy="365125"/>
          </a:xfrm>
        </p:spPr>
        <p:txBody>
          <a:bodyPr/>
          <a:lstStyle/>
          <a:p>
            <a:fld id="{D735B4B2-8F5D-4E0E-99D0-DC22511CFB7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343275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420225" y="6356350"/>
            <a:ext cx="485775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4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400"/>
              <a:t>SQL</a:t>
            </a:r>
            <a:r>
              <a:rPr lang="ko-KR" altLang="en-US" sz="1400"/>
              <a:t>은 테이블의 레코드 단위로 데이터 베이스를   관리하는 언어이다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데이터 정의어</a:t>
            </a:r>
            <a:r>
              <a:rPr lang="en-US" altLang="ko-KR" sz="1400"/>
              <a:t>(DDL, Data Definition Language)</a:t>
            </a:r>
          </a:p>
          <a:p>
            <a:pPr lvl="1"/>
            <a:r>
              <a:rPr lang="en-US" altLang="ko-KR" sz="1400"/>
              <a:t>CREATE : </a:t>
            </a:r>
            <a:r>
              <a:rPr lang="ko-KR" altLang="en-US" sz="1400"/>
              <a:t>테이블 생성</a:t>
            </a:r>
          </a:p>
          <a:p>
            <a:pPr lvl="1"/>
            <a:r>
              <a:rPr lang="en-US" altLang="ko-KR" sz="1400"/>
              <a:t>ALTER: </a:t>
            </a:r>
            <a:r>
              <a:rPr lang="ko-KR" altLang="en-US" sz="1400"/>
              <a:t>테이블 구조 변경</a:t>
            </a:r>
          </a:p>
          <a:p>
            <a:pPr lvl="1"/>
            <a:r>
              <a:rPr lang="en-US" altLang="ko-KR" sz="1400"/>
              <a:t>RENAME: </a:t>
            </a:r>
            <a:r>
              <a:rPr lang="ko-KR" altLang="en-US" sz="1400"/>
              <a:t>테이블 이름 변경</a:t>
            </a:r>
          </a:p>
          <a:p>
            <a:pPr lvl="1"/>
            <a:r>
              <a:rPr lang="en-US" altLang="ko-KR" sz="1400"/>
              <a:t>TRUNCATE: </a:t>
            </a:r>
            <a:r>
              <a:rPr lang="ko-KR" altLang="en-US" sz="1400"/>
              <a:t>테이블 내의 데이터를 삭제</a:t>
            </a:r>
          </a:p>
          <a:p>
            <a:pPr lvl="1"/>
            <a:r>
              <a:rPr lang="en-US" altLang="ko-KR" sz="1400"/>
              <a:t>DROP: </a:t>
            </a:r>
            <a:r>
              <a:rPr lang="ko-KR" altLang="en-US" sz="1400"/>
              <a:t>테이블 삭제</a:t>
            </a:r>
          </a:p>
          <a:p>
            <a:r>
              <a:rPr lang="ko-KR" altLang="en-US" sz="1400"/>
              <a:t>데이터 조작어</a:t>
            </a:r>
            <a:r>
              <a:rPr lang="en-US" altLang="ko-KR" sz="1400"/>
              <a:t>(DML, Data Manipulation Language)</a:t>
            </a:r>
          </a:p>
          <a:p>
            <a:pPr lvl="1"/>
            <a:r>
              <a:rPr lang="en-US" altLang="ko-KR" sz="1400"/>
              <a:t>INSERT : </a:t>
            </a:r>
            <a:r>
              <a:rPr lang="ko-KR" altLang="en-US" sz="1400"/>
              <a:t>새로운 데이터를 추가</a:t>
            </a:r>
          </a:p>
          <a:p>
            <a:pPr lvl="1"/>
            <a:r>
              <a:rPr lang="en-US" altLang="ko-KR" sz="1400"/>
              <a:t>DELETE : </a:t>
            </a:r>
            <a:r>
              <a:rPr lang="ko-KR" altLang="en-US" sz="1400"/>
              <a:t>기존의 데이터를 삭제</a:t>
            </a:r>
          </a:p>
          <a:p>
            <a:pPr lvl="1"/>
            <a:r>
              <a:rPr lang="en-US" altLang="ko-KR" sz="1400"/>
              <a:t>UPDATE : </a:t>
            </a:r>
            <a:r>
              <a:rPr lang="ko-KR" altLang="en-US" sz="1400"/>
              <a:t>기존의 데이터를 변경</a:t>
            </a:r>
          </a:p>
          <a:p>
            <a:pPr lvl="1"/>
            <a:r>
              <a:rPr lang="en-US" altLang="ko-KR" sz="1400"/>
              <a:t>SELECT : </a:t>
            </a:r>
            <a:r>
              <a:rPr lang="ko-KR" altLang="en-US" sz="1400"/>
              <a:t>데이터를 조회</a:t>
            </a:r>
          </a:p>
          <a:p>
            <a:r>
              <a:rPr lang="ko-KR" altLang="en-US" sz="1400"/>
              <a:t>데이터 제어어</a:t>
            </a:r>
            <a:r>
              <a:rPr lang="en-US" altLang="ko-KR" sz="1400"/>
              <a:t>(DCL, Data Control Language)</a:t>
            </a:r>
          </a:p>
          <a:p>
            <a:pPr lvl="1"/>
            <a:r>
              <a:rPr lang="en-US" altLang="ko-KR" sz="1400"/>
              <a:t>GRANT: </a:t>
            </a:r>
            <a:r>
              <a:rPr lang="ko-KR" altLang="en-US" sz="1400"/>
              <a:t>사용자에게 권한 부여</a:t>
            </a:r>
          </a:p>
          <a:p>
            <a:pPr lvl="1"/>
            <a:r>
              <a:rPr lang="en-US" altLang="ko-KR" sz="1400"/>
              <a:t>REVOKE: </a:t>
            </a:r>
            <a:r>
              <a:rPr lang="ko-KR" altLang="en-US" sz="1400"/>
              <a:t>사용자에게 부여한 권한 제거</a:t>
            </a:r>
          </a:p>
          <a:p>
            <a:pPr lvl="1"/>
            <a:r>
              <a:rPr lang="en-US" altLang="ko-KR" sz="1400"/>
              <a:t>COMMIT : </a:t>
            </a:r>
            <a:r>
              <a:rPr lang="ko-KR" altLang="en-US" sz="1400"/>
              <a:t>트랜잭션에서 수행한 작업을 확정</a:t>
            </a:r>
          </a:p>
          <a:p>
            <a:pPr lvl="1"/>
            <a:r>
              <a:rPr lang="en-US" altLang="ko-KR" sz="1400"/>
              <a:t>ROLLBACK : </a:t>
            </a:r>
            <a:r>
              <a:rPr lang="ko-KR" altLang="en-US" sz="1400"/>
              <a:t>트랜잭션을 시작하기 이전 상태로 복원</a:t>
            </a:r>
          </a:p>
          <a:p>
            <a:pPr lvl="1"/>
            <a:r>
              <a:rPr lang="en-US" altLang="ko-KR" sz="1400"/>
              <a:t>SAVEPOINT: </a:t>
            </a:r>
            <a:r>
              <a:rPr lang="ko-KR" altLang="en-US" sz="1400"/>
              <a:t>트랜잭션의 작업 도중에 특정 지점을 저장</a:t>
            </a:r>
            <a:endParaRPr lang="en-US" sz="1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C953-F340-4663-A197-CCE7263E45B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464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</a:t>
            </a:r>
            <a:r>
              <a:rPr lang="ko-KR" altLang="en-US"/>
              <a:t>실습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https://www.tutorialspoint.com/sqlite/</a:t>
            </a:r>
            <a:r>
              <a:rPr 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5ECF-9533-4F5F-9EED-B4326EBD19E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29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/>
              <a:t>정규화</a:t>
            </a:r>
            <a:endParaRPr lang="en-US" altLang="ko-KR"/>
          </a:p>
          <a:p>
            <a:pPr lvl="1"/>
            <a:r>
              <a:rPr lang="ko-KR" altLang="en-US"/>
              <a:t>테이블 분할 </a:t>
            </a:r>
            <a:r>
              <a:rPr lang="en-US" altLang="ko-KR"/>
              <a:t>-&gt; </a:t>
            </a:r>
            <a:r>
              <a:rPr lang="ko-KR" altLang="en-US"/>
              <a:t>중복 데이터 최소화</a:t>
            </a:r>
            <a:endParaRPr lang="en-US" altLang="ko-KR"/>
          </a:p>
          <a:p>
            <a:pPr lvl="1"/>
            <a:r>
              <a:rPr lang="ko-KR" altLang="en-US"/>
              <a:t>빠른 조회</a:t>
            </a:r>
            <a:endParaRPr lang="en-US"/>
          </a:p>
          <a:p>
            <a:r>
              <a:rPr lang="en-US"/>
              <a:t>DML</a:t>
            </a:r>
            <a:r>
              <a:rPr lang="ko-KR" altLang="en-US"/>
              <a:t>은 조합가능하다</a:t>
            </a:r>
            <a:r>
              <a:rPr lang="en-US" altLang="ko-KR"/>
              <a:t>.</a:t>
            </a:r>
          </a:p>
          <a:p>
            <a:pPr lvl="1"/>
            <a:r>
              <a:rPr lang="en-US"/>
              <a:t>SELECT + SELECT</a:t>
            </a:r>
          </a:p>
          <a:p>
            <a:pPr lvl="1"/>
            <a:r>
              <a:rPr lang="en-US"/>
              <a:t>INSERT/UPDATE/DELTE + SELECT</a:t>
            </a:r>
          </a:p>
          <a:p>
            <a:pPr lvl="1"/>
            <a:r>
              <a:rPr lang="en-US"/>
              <a:t>CREATE + SELECT</a:t>
            </a:r>
          </a:p>
          <a:p>
            <a:r>
              <a:rPr lang="en-US"/>
              <a:t>PRIMARY KEY</a:t>
            </a:r>
          </a:p>
          <a:p>
            <a:pPr lvl="1"/>
            <a:r>
              <a:rPr lang="ko-KR" altLang="en-US"/>
              <a:t>레코드 아이디</a:t>
            </a:r>
            <a:endParaRPr lang="en-US"/>
          </a:p>
          <a:p>
            <a:r>
              <a:rPr lang="en-US"/>
              <a:t>FOREIGN KEY</a:t>
            </a:r>
          </a:p>
          <a:p>
            <a:pPr lvl="1"/>
            <a:r>
              <a:rPr lang="ko-KR" altLang="en-US"/>
              <a:t>다른 테이블의 데이터를 참조한다</a:t>
            </a:r>
            <a:r>
              <a:rPr lang="en-US" altLang="ko-KR"/>
              <a:t>.</a:t>
            </a:r>
          </a:p>
          <a:p>
            <a:r>
              <a:rPr lang="en-US" altLang="ko-KR"/>
              <a:t>JOIN</a:t>
            </a:r>
          </a:p>
          <a:p>
            <a:pPr lvl="1"/>
            <a:r>
              <a:rPr lang="ko-KR" altLang="en-US"/>
              <a:t>테이블 합병</a:t>
            </a:r>
            <a:endParaRPr lang="en-US" altLang="ko-KR"/>
          </a:p>
          <a:p>
            <a:r>
              <a:rPr lang="en-US"/>
              <a:t>TRIGGER</a:t>
            </a:r>
          </a:p>
          <a:p>
            <a:pPr lvl="1"/>
            <a:r>
              <a:rPr lang="ko-KR" altLang="en-US"/>
              <a:t>레코드 변경시에 함수 호출</a:t>
            </a:r>
            <a:endParaRPr lang="en-US" altLang="ko-KR"/>
          </a:p>
          <a:p>
            <a:r>
              <a:rPr lang="en-US"/>
              <a:t>INDEX</a:t>
            </a:r>
          </a:p>
          <a:p>
            <a:pPr lvl="1"/>
            <a:r>
              <a:rPr lang="ko-KR" altLang="en-US"/>
              <a:t>빠른 조회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DF94-37ED-4837-8A7E-164EAAD6E22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81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208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781049" y="1268760"/>
            <a:ext cx="8443913" cy="475104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r>
              <a:rPr lang="ko-KR" altLang="en-US" dirty="0"/>
              <a:t>물리적 테이블 </a:t>
            </a:r>
            <a:r>
              <a:rPr lang="en-US" altLang="ko-KR" dirty="0"/>
              <a:t>: CREATE TABLE</a:t>
            </a:r>
          </a:p>
          <a:p>
            <a:pPr lvl="1"/>
            <a:r>
              <a:rPr lang="ko-KR" altLang="en-US" dirty="0"/>
              <a:t>논리적 테이블 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SELECT * FROM</a:t>
            </a:r>
          </a:p>
          <a:p>
            <a:pPr lvl="2"/>
            <a:r>
              <a:rPr lang="en-US" altLang="ko-KR" dirty="0"/>
              <a:t>CREATE VIEW 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JOIN : </a:t>
            </a:r>
            <a:r>
              <a:rPr lang="ko-KR" altLang="en-US" dirty="0"/>
              <a:t>테이블을 합치는 것</a:t>
            </a:r>
            <a:endParaRPr lang="en-US" altLang="ko-KR" dirty="0"/>
          </a:p>
          <a:p>
            <a:pPr lvl="1"/>
            <a:r>
              <a:rPr lang="en-US" altLang="ko-KR" dirty="0"/>
              <a:t>CROSS JOIN</a:t>
            </a:r>
          </a:p>
          <a:p>
            <a:pPr lvl="2"/>
            <a:r>
              <a:rPr lang="en-US" altLang="ko-KR" dirty="0"/>
              <a:t>Cartesian Product</a:t>
            </a:r>
          </a:p>
          <a:p>
            <a:pPr lvl="1"/>
            <a:r>
              <a:rPr lang="en-US" altLang="ko-KR" dirty="0"/>
              <a:t>INNER JOIN</a:t>
            </a:r>
          </a:p>
          <a:p>
            <a:pPr lvl="2"/>
            <a:r>
              <a:rPr lang="ko-KR" altLang="en-US" dirty="0"/>
              <a:t>조건에 부합하는 행만 출력</a:t>
            </a:r>
            <a:endParaRPr lang="en-US" altLang="ko-KR" dirty="0"/>
          </a:p>
          <a:p>
            <a:pPr lvl="1"/>
            <a:r>
              <a:rPr lang="en-US" altLang="ko-KR" dirty="0"/>
              <a:t>OUTER JOIN</a:t>
            </a:r>
          </a:p>
          <a:p>
            <a:pPr lvl="2"/>
            <a:r>
              <a:rPr lang="ko-KR" altLang="en-US" dirty="0"/>
              <a:t>기준 테이블은 모두 출력</a:t>
            </a:r>
            <a:endParaRPr lang="en-US" altLang="ko-KR" dirty="0"/>
          </a:p>
          <a:p>
            <a:pPr lvl="1"/>
            <a:r>
              <a:rPr lang="en-US" altLang="ko-KR" dirty="0"/>
              <a:t>SELF JOIN</a:t>
            </a:r>
          </a:p>
          <a:p>
            <a:pPr lvl="2"/>
            <a:r>
              <a:rPr lang="ko-KR" altLang="en-US" dirty="0"/>
              <a:t>같은 테이블을 합치는 것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6B69-2618-4445-975B-2FC374894E5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88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browser </a:t>
            </a:r>
            <a:r>
              <a:rPr lang="ko-KR" altLang="en-US" dirty="0"/>
              <a:t>설치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SQLite browser</a:t>
            </a:r>
          </a:p>
          <a:p>
            <a:pPr lvl="1"/>
            <a:r>
              <a:rPr lang="en-US" dirty="0"/>
              <a:t>QT </a:t>
            </a:r>
            <a:r>
              <a:rPr lang="ko-KR" altLang="en-US" dirty="0"/>
              <a:t>기반 </a:t>
            </a:r>
            <a:r>
              <a:rPr lang="en-US" altLang="ko-KR" dirty="0"/>
              <a:t>sqlite </a:t>
            </a:r>
            <a:r>
              <a:rPr lang="ko-KR" altLang="en-US" dirty="0"/>
              <a:t>툴</a:t>
            </a:r>
            <a:endParaRPr lang="en-US" altLang="ko-KR" dirty="0"/>
          </a:p>
          <a:p>
            <a:pPr lvl="1"/>
            <a:r>
              <a:rPr lang="ko-KR" altLang="en-US" dirty="0"/>
              <a:t>홈페이지 </a:t>
            </a:r>
            <a:r>
              <a:rPr lang="en-US" dirty="0">
                <a:hlinkClick r:id="rId2"/>
              </a:rPr>
              <a:t>https://sqlitebrowser.org/</a:t>
            </a:r>
            <a:r>
              <a:rPr lang="en-US" dirty="0"/>
              <a:t>  </a:t>
            </a:r>
          </a:p>
          <a:p>
            <a:pPr lvl="1"/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https://github.com/sqlitebrowser/sqlitebrowser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컴파일 방법</a:t>
            </a:r>
            <a:endParaRPr lang="en-US" altLang="ko-KR" dirty="0"/>
          </a:p>
          <a:p>
            <a:pPr lvl="2"/>
            <a:r>
              <a:rPr lang="en-US" dirty="0">
                <a:hlinkClick r:id="rId4"/>
              </a:rPr>
              <a:t>https://github.com/sqlitebrowser/sqlitebrowser/wiki/Compiling-on-Ubuntu-16.04-with-Qt-Creator</a:t>
            </a:r>
            <a:r>
              <a:rPr lang="en-US" dirty="0"/>
              <a:t> </a:t>
            </a:r>
          </a:p>
          <a:p>
            <a:r>
              <a:rPr lang="ko-KR" altLang="en-US" dirty="0"/>
              <a:t>설치 방법</a:t>
            </a:r>
            <a:endParaRPr lang="en-US" dirty="0"/>
          </a:p>
          <a:p>
            <a:pPr lvl="1"/>
            <a:r>
              <a:rPr lang="en-US" dirty="0"/>
              <a:t>sudo apt install </a:t>
            </a:r>
            <a:r>
              <a:rPr lang="en-US" dirty="0" err="1"/>
              <a:t>sqlitebrowser</a:t>
            </a:r>
            <a:endParaRPr lang="en-US" dirty="0"/>
          </a:p>
          <a:p>
            <a:r>
              <a:rPr lang="ko-KR" altLang="en-US" dirty="0"/>
              <a:t>실행방법</a:t>
            </a:r>
            <a:endParaRPr lang="en-US" altLang="ko-KR" dirty="0"/>
          </a:p>
          <a:p>
            <a:pPr lvl="1"/>
            <a:r>
              <a:rPr lang="en-US" dirty="0" err="1"/>
              <a:t>sqlitebrowser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87C5-98DF-4BCF-B7DB-222FC76E255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51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사용법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24875" cy="49216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Git </a:t>
            </a:r>
            <a:r>
              <a:rPr lang="ko-KR" altLang="en-US" sz="1800" dirty="0"/>
              <a:t>저장소 복제</a:t>
            </a:r>
            <a:endParaRPr lang="en-US" sz="1800" dirty="0">
              <a:latin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+mn-lt"/>
              </a:rPr>
              <a:t>$ </a:t>
            </a:r>
            <a:r>
              <a:rPr lang="en-US" sz="1800" dirty="0">
                <a:latin typeface="Consolas" panose="020B0609020204030204" pitchFamily="49" charset="0"/>
              </a:rPr>
              <a:t>git clone https://github.com/sunabove/lec_100_linux.git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Git pull :</a:t>
            </a:r>
            <a:r>
              <a:rPr lang="en-US" sz="1800" dirty="0">
                <a:latin typeface="+mn-lt"/>
              </a:rPr>
              <a:t> </a:t>
            </a:r>
            <a:r>
              <a:rPr lang="ko-KR" altLang="en-US" sz="1800" dirty="0">
                <a:latin typeface="+mn-lt"/>
              </a:rPr>
              <a:t>서버 변경 내용을 로컬 폴더로 동기화</a:t>
            </a:r>
            <a:r>
              <a:rPr lang="en-US" altLang="ko-KR" sz="1800" dirty="0">
                <a:latin typeface="+mn-lt"/>
              </a:rPr>
              <a:t>, </a:t>
            </a:r>
            <a:r>
              <a:rPr lang="ko-KR" altLang="en-US" sz="1800" dirty="0">
                <a:latin typeface="+mn-lt"/>
              </a:rPr>
              <a:t>수업 시작 </a:t>
            </a:r>
            <a:r>
              <a:rPr lang="ko-KR" altLang="en-US" sz="1800">
                <a:latin typeface="+mn-lt"/>
              </a:rPr>
              <a:t>전에 실행합니다</a:t>
            </a:r>
            <a:r>
              <a:rPr lang="en-US" altLang="ko-KR" sz="1800">
                <a:latin typeface="+mn-lt"/>
              </a:rPr>
              <a:t>.</a:t>
            </a:r>
            <a:endParaRPr lang="en-US" sz="1800" dirty="0">
              <a:latin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cd lec_100_linux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git pull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Git </a:t>
            </a:r>
            <a:r>
              <a:rPr lang="ko-KR" altLang="en-US" sz="1800" dirty="0"/>
              <a:t>파일</a:t>
            </a:r>
            <a:r>
              <a:rPr lang="en-US" sz="1800" dirty="0"/>
              <a:t> </a:t>
            </a:r>
            <a:r>
              <a:rPr lang="ko-KR" altLang="en-US" sz="1800" dirty="0"/>
              <a:t>초기화</a:t>
            </a:r>
            <a:r>
              <a:rPr lang="en-US" altLang="ko-KR" sz="1800" dirty="0"/>
              <a:t> : git pull </a:t>
            </a:r>
            <a:r>
              <a:rPr lang="ko-KR" altLang="en-US" sz="1800" dirty="0"/>
              <a:t>에러 발생시 실행한다</a:t>
            </a:r>
            <a:r>
              <a:rPr lang="en-US" altLang="ko-KR" sz="1800" dirty="0"/>
              <a:t>.</a:t>
            </a:r>
            <a:endParaRPr lang="en-US" sz="1800" dirty="0">
              <a:latin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git reset --hard HEAD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onsolas" panose="020B0609020204030204" pitchFamily="49" charset="0"/>
              </a:rPr>
              <a:t>Git </a:t>
            </a:r>
            <a:r>
              <a:rPr lang="ko-KR" altLang="en-US" sz="1800" dirty="0">
                <a:latin typeface="Consolas" panose="020B0609020204030204" pitchFamily="49" charset="0"/>
              </a:rPr>
              <a:t>아이디</a:t>
            </a:r>
            <a:r>
              <a:rPr lang="en-US" altLang="ko-KR" sz="1800" dirty="0">
                <a:latin typeface="Consolas" panose="020B0609020204030204" pitchFamily="49" charset="0"/>
              </a:rPr>
              <a:t>/</a:t>
            </a:r>
            <a:r>
              <a:rPr lang="ko-KR" altLang="en-US" sz="1800" dirty="0">
                <a:latin typeface="Consolas" panose="020B0609020204030204" pitchFamily="49" charset="0"/>
              </a:rPr>
              <a:t>암호를 저장한다</a:t>
            </a:r>
            <a:r>
              <a:rPr lang="en-US" altLang="ko-KR" sz="1800" dirty="0">
                <a:latin typeface="Consolas" panose="020B0609020204030204" pitchFamily="49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$ </a:t>
            </a:r>
            <a:r>
              <a:rPr lang="en-US" altLang="en-US" sz="1800" dirty="0">
                <a:latin typeface="Consolas" panose="020B0609020204030204" pitchFamily="49" charset="0"/>
              </a:rPr>
              <a:t>git config credential.helper store</a:t>
            </a:r>
            <a:endParaRPr lang="en-US" sz="1800" dirty="0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7E90-65BB-4F67-B9DB-8E42348DAFF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2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browser </a:t>
            </a:r>
            <a:r>
              <a:rPr lang="ko-KR" altLang="en-US" dirty="0"/>
              <a:t>빌드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49216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cd ~</a:t>
            </a:r>
          </a:p>
          <a:p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https://github.com/sqlitebrowser/sqlitebrowser.git</a:t>
            </a:r>
            <a:endParaRPr lang="en-US" dirty="0"/>
          </a:p>
          <a:p>
            <a:r>
              <a:rPr lang="en-US" dirty="0"/>
              <a:t>cd</a:t>
            </a:r>
            <a:r>
              <a:rPr lang="ko-KR" altLang="en-US" dirty="0"/>
              <a:t> </a:t>
            </a:r>
            <a:r>
              <a:rPr lang="en-US" altLang="ko-KR" dirty="0" err="1"/>
              <a:t>sqlitebrowser</a:t>
            </a:r>
            <a:endParaRPr lang="en-US" dirty="0"/>
          </a:p>
          <a:p>
            <a:r>
              <a:rPr lang="en-US" dirty="0"/>
              <a:t>sudo apt install libsqlite3-dev --fix-missing</a:t>
            </a:r>
          </a:p>
          <a:p>
            <a:r>
              <a:rPr lang="en-US" dirty="0"/>
              <a:t>sqlite3.h sqlite3.c </a:t>
            </a:r>
            <a:r>
              <a:rPr lang="ko-KR" altLang="en-US" dirty="0"/>
              <a:t>파일을 </a:t>
            </a:r>
            <a:r>
              <a:rPr lang="en-US" altLang="ko-KR" dirty="0" err="1"/>
              <a:t>sqlitebrowser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/>
              <a:t>폴더에 복사</a:t>
            </a:r>
            <a:endParaRPr lang="en-US" dirty="0"/>
          </a:p>
          <a:p>
            <a:r>
              <a:rPr lang="en-US" dirty="0" err="1"/>
              <a:t>QtCreator</a:t>
            </a:r>
            <a:r>
              <a:rPr lang="en-US" dirty="0"/>
              <a:t>  Open Project </a:t>
            </a:r>
          </a:p>
          <a:p>
            <a:pPr lvl="1"/>
            <a:r>
              <a:rPr lang="en-US" dirty="0"/>
              <a:t>qtcreator </a:t>
            </a:r>
            <a:r>
              <a:rPr lang="en-US" altLang="ko-KR" dirty="0"/>
              <a:t>sqlitebrowser.pro</a:t>
            </a:r>
            <a:endParaRPr lang="en-US" dirty="0"/>
          </a:p>
          <a:p>
            <a:pPr lvl="1"/>
            <a:r>
              <a:rPr lang="en-US" dirty="0"/>
              <a:t>Build -&gt; Build All</a:t>
            </a:r>
          </a:p>
          <a:p>
            <a:pPr lvl="1"/>
            <a:r>
              <a:rPr lang="en-US" dirty="0"/>
              <a:t>Run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AD6C-B8C2-4A9C-8E1B-E139C531656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17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주소록 </a:t>
            </a:r>
            <a:r>
              <a:rPr lang="en-US" altLang="ko-KR" dirty="0"/>
              <a:t>sqlite DB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600" dirty="0"/>
              <a:t>수업에 참여하는 학생들의 주소록 </a:t>
            </a:r>
            <a:r>
              <a:rPr lang="en-US" altLang="ko-KR" sz="3600" dirty="0"/>
              <a:t>DB</a:t>
            </a:r>
            <a:r>
              <a:rPr lang="ko-KR" altLang="en-US" sz="3600" dirty="0"/>
              <a:t>를 </a:t>
            </a:r>
            <a:r>
              <a:rPr lang="en-US" altLang="ko-KR" sz="3600" dirty="0"/>
              <a:t>sqlite</a:t>
            </a:r>
            <a:r>
              <a:rPr lang="ko-KR" altLang="en-US" sz="3600" dirty="0"/>
              <a:t>를 사용하여 생성하세요</a:t>
            </a:r>
            <a:r>
              <a:rPr lang="en-US" altLang="ko-KR" sz="3600" dirty="0"/>
              <a:t>.</a:t>
            </a:r>
          </a:p>
          <a:p>
            <a:pPr lvl="1"/>
            <a:r>
              <a:rPr lang="ko-KR" altLang="en-US" sz="3600" dirty="0"/>
              <a:t>주소록 테이블 칼럼 내용</a:t>
            </a:r>
            <a:endParaRPr lang="en-US" altLang="ko-KR" sz="3600" dirty="0"/>
          </a:p>
          <a:p>
            <a:pPr lvl="2"/>
            <a:r>
              <a:rPr lang="ko-KR" altLang="en-US" sz="3600" dirty="0"/>
              <a:t>아이디 </a:t>
            </a:r>
            <a:r>
              <a:rPr lang="en-US" altLang="ko-KR" sz="3600" dirty="0"/>
              <a:t>: </a:t>
            </a:r>
            <a:r>
              <a:rPr lang="ko-KR" altLang="en-US" sz="3600" dirty="0"/>
              <a:t>정수</a:t>
            </a:r>
            <a:endParaRPr lang="en-US" altLang="ko-KR" sz="3600" dirty="0"/>
          </a:p>
          <a:p>
            <a:pPr lvl="2"/>
            <a:r>
              <a:rPr lang="ko-KR" altLang="en-US" sz="3600" dirty="0"/>
              <a:t>이름 </a:t>
            </a:r>
            <a:r>
              <a:rPr lang="en-US" altLang="ko-KR" sz="3600" dirty="0"/>
              <a:t>: </a:t>
            </a:r>
            <a:r>
              <a:rPr lang="ko-KR" altLang="en-US" sz="3600" dirty="0"/>
              <a:t>문자열</a:t>
            </a:r>
            <a:endParaRPr lang="en-US" altLang="ko-KR" sz="3600" dirty="0"/>
          </a:p>
          <a:p>
            <a:pPr lvl="2"/>
            <a:r>
              <a:rPr lang="ko-KR" altLang="en-US" sz="3600" dirty="0"/>
              <a:t>연락처 </a:t>
            </a:r>
            <a:r>
              <a:rPr lang="en-US" altLang="ko-KR" sz="3600" dirty="0"/>
              <a:t>: </a:t>
            </a:r>
            <a:r>
              <a:rPr lang="ko-KR" altLang="en-US" sz="3600" dirty="0"/>
              <a:t>문자열</a:t>
            </a:r>
            <a:endParaRPr lang="en-US" altLang="ko-KR" sz="3600" dirty="0"/>
          </a:p>
          <a:p>
            <a:pPr lvl="2"/>
            <a:r>
              <a:rPr lang="ko-KR" altLang="en-US" sz="3600" dirty="0"/>
              <a:t>사진 </a:t>
            </a:r>
            <a:r>
              <a:rPr lang="en-US" altLang="ko-KR" sz="3600" dirty="0"/>
              <a:t>: </a:t>
            </a:r>
            <a:r>
              <a:rPr lang="ko-KR" altLang="en-US" sz="3600" dirty="0"/>
              <a:t>이미지</a:t>
            </a:r>
            <a:endParaRPr lang="en-US" altLang="ko-KR" sz="3600" dirty="0"/>
          </a:p>
          <a:p>
            <a:r>
              <a:rPr lang="ko-KR" altLang="en-US" sz="3600" dirty="0"/>
              <a:t>주소록 테이블 조회 화면 캡쳐</a:t>
            </a:r>
            <a:endParaRPr 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3CF8-61E7-4157-8AE9-3253796D0BA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3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C API Programming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SQLite Programming</a:t>
            </a:r>
            <a:endParaRPr lang="en-US" dirty="0"/>
          </a:p>
          <a:p>
            <a:r>
              <a:rPr lang="en-US" dirty="0"/>
              <a:t>SQLite C API</a:t>
            </a:r>
          </a:p>
          <a:p>
            <a:r>
              <a:rPr lang="en-US" dirty="0"/>
              <a:t>SQLite Browser Build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162050" cy="365125"/>
          </a:xfrm>
        </p:spPr>
        <p:txBody>
          <a:bodyPr/>
          <a:lstStyle/>
          <a:p>
            <a:fld id="{D735B4B2-8F5D-4E0E-99D0-DC22511CFB7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343275" cy="365125"/>
          </a:xfrm>
        </p:spPr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420225" y="6356350"/>
            <a:ext cx="485775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9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SQLite Programming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213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295400" y="1447800"/>
            <a:ext cx="7772400" cy="1837184"/>
          </a:xfrm>
        </p:spPr>
        <p:txBody>
          <a:bodyPr>
            <a:normAutofit/>
          </a:bodyPr>
          <a:lstStyle/>
          <a:p>
            <a:r>
              <a:rPr lang="en-US" altLang="ko-KR" dirty="0"/>
              <a:t>SQLite Database</a:t>
            </a:r>
          </a:p>
          <a:p>
            <a:r>
              <a:rPr lang="en-US" altLang="ko-KR" dirty="0"/>
              <a:t>SQL</a:t>
            </a:r>
          </a:p>
          <a:p>
            <a:r>
              <a:rPr lang="en-US" altLang="ko-KR" dirty="0"/>
              <a:t>C API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000672" y="3562350"/>
            <a:ext cx="2232248" cy="2095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/>
              <a:t>C API</a:t>
            </a:r>
            <a:endParaRPr lang="ko-KR" altLang="en-US" sz="4000" dirty="0"/>
          </a:p>
        </p:txBody>
      </p:sp>
      <p:sp>
        <p:nvSpPr>
          <p:cNvPr id="7" name="원통 6"/>
          <p:cNvSpPr/>
          <p:nvPr/>
        </p:nvSpPr>
        <p:spPr>
          <a:xfrm>
            <a:off x="6518640" y="3562350"/>
            <a:ext cx="1872208" cy="20954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Database</a:t>
            </a:r>
            <a:endParaRPr lang="ko-KR" altLang="en-US" sz="3200" dirty="0"/>
          </a:p>
        </p:txBody>
      </p:sp>
      <p:sp>
        <p:nvSpPr>
          <p:cNvPr id="8" name="오른쪽 화살표 7"/>
          <p:cNvSpPr/>
          <p:nvPr/>
        </p:nvSpPr>
        <p:spPr>
          <a:xfrm>
            <a:off x="4577847" y="3827840"/>
            <a:ext cx="1584176" cy="834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SQL</a:t>
            </a:r>
            <a:endParaRPr lang="ko-KR" altLang="en-US" sz="2800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1974-078D-4558-B6BF-73FC9450967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11" name="오른쪽 화살표 10"/>
          <p:cNvSpPr/>
          <p:nvPr/>
        </p:nvSpPr>
        <p:spPr>
          <a:xfrm flipH="1">
            <a:off x="4577847" y="4675013"/>
            <a:ext cx="1584176" cy="834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결과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312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C API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</a:t>
            </a:r>
            <a:r>
              <a:rPr lang="ko-KR" altLang="en-US" dirty="0"/>
              <a:t>문서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https://www.sqlite.org/cintro.html</a:t>
            </a:r>
            <a:r>
              <a:rPr lang="en-US" dirty="0"/>
              <a:t> </a:t>
            </a:r>
          </a:p>
          <a:p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dirty="0">
                <a:hlinkClick r:id="rId3"/>
              </a:rPr>
              <a:t>http://zetcode.com/db/sqlitec/</a:t>
            </a:r>
            <a:r>
              <a:rPr 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CC21-B0DB-46C0-8F1D-F88558ED580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5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C API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000" dirty="0"/>
              <a:t>SQLite version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sqlite3_libversion()</a:t>
            </a:r>
            <a:r>
              <a:rPr lang="en-US" altLang="en-US" sz="600" dirty="0"/>
              <a:t> </a:t>
            </a:r>
            <a:endParaRPr lang="en-US" sz="2000" dirty="0"/>
          </a:p>
          <a:p>
            <a:r>
              <a:rPr lang="en-US" sz="2000" dirty="0"/>
              <a:t>Inserting data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sqlite3_exec()</a:t>
            </a:r>
          </a:p>
          <a:p>
            <a:r>
              <a:rPr lang="en-US" sz="2000" dirty="0"/>
              <a:t>The last inserted row id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sqlite3_last_insert_rowid()</a:t>
            </a:r>
          </a:p>
          <a:p>
            <a:r>
              <a:rPr lang="en-US" sz="2000" dirty="0"/>
              <a:t>Retrieving data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callback(void *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NotUsed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int argc, char **argv, char **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azColName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6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sqlite3_exec(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callback, 0, &amp;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err_msg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en-US" sz="600" dirty="0"/>
              <a:t> </a:t>
            </a:r>
          </a:p>
          <a:p>
            <a:r>
              <a:rPr lang="en-US" sz="2000" dirty="0"/>
              <a:t>Parameterized queries</a:t>
            </a: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sqlite3_prepare_v2(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-1, &amp;res, 0);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sqlite3_bind_int(res, 1, 3);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step = sqlite3_step(res);</a:t>
            </a:r>
          </a:p>
          <a:p>
            <a:r>
              <a:rPr lang="en-US" sz="2000" dirty="0"/>
              <a:t>Inserting BLOB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sqlite3_bind_blob(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pStmt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data, size, SQLITE_STATIC);</a:t>
            </a:r>
          </a:p>
          <a:p>
            <a:r>
              <a:rPr lang="en-US" sz="2000" dirty="0"/>
              <a:t>Reading BLOB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= sqlite3_column_bytes(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pStmt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  <a:r>
              <a:rPr lang="en-US" altLang="en-US" sz="8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  <a:p>
            <a:r>
              <a:rPr lang="en-US" sz="2000" dirty="0"/>
              <a:t>Metadata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"PRAGMA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table_info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(Cars)";</a:t>
            </a:r>
            <a:r>
              <a:rPr lang="en-US" altLang="en-US" sz="8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  <a:p>
            <a:r>
              <a:rPr lang="en-US" sz="2000" dirty="0"/>
              <a:t>Transactions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"BEGIN TRANSACTION;" "INSERT INTO Friends(Name) VALUES ('Rebecca');" "COMMIT;";</a:t>
            </a:r>
            <a:r>
              <a:rPr lang="en-US" altLang="en-US" sz="800" dirty="0"/>
              <a:t> 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F6DD-D83B-45A6-B6DF-00023FBEDCB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82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주소록 </a:t>
            </a:r>
            <a:r>
              <a:rPr lang="en-US" altLang="ko-KR" dirty="0"/>
              <a:t>sqlite DB </a:t>
            </a:r>
            <a:r>
              <a:rPr lang="ko-KR" altLang="en-US" dirty="0"/>
              <a:t>생성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수업에 참여하는 학생들의 주소록 </a:t>
            </a:r>
            <a:r>
              <a:rPr lang="en-US" altLang="ko-KR" sz="3200" dirty="0"/>
              <a:t>DB</a:t>
            </a:r>
            <a:r>
              <a:rPr lang="ko-KR" altLang="en-US" sz="3200" dirty="0"/>
              <a:t>를 </a:t>
            </a:r>
            <a:r>
              <a:rPr lang="en-US" altLang="ko-KR" sz="3200" dirty="0"/>
              <a:t>sqlite C API</a:t>
            </a:r>
            <a:r>
              <a:rPr lang="ko-KR" altLang="en-US" sz="3200" dirty="0"/>
              <a:t>를 사용하여 생성하세요</a:t>
            </a:r>
            <a:r>
              <a:rPr lang="en-US" altLang="ko-KR" sz="3200" dirty="0"/>
              <a:t>.</a:t>
            </a:r>
          </a:p>
          <a:p>
            <a:pPr lvl="1"/>
            <a:r>
              <a:rPr lang="ko-KR" altLang="en-US" sz="3200" dirty="0"/>
              <a:t>주소록 테이블 칼럼 내용</a:t>
            </a:r>
            <a:endParaRPr lang="en-US" altLang="ko-KR" sz="3200" dirty="0"/>
          </a:p>
          <a:p>
            <a:pPr lvl="2"/>
            <a:r>
              <a:rPr lang="ko-KR" altLang="en-US" sz="3200" dirty="0"/>
              <a:t>아이디 </a:t>
            </a:r>
            <a:r>
              <a:rPr lang="en-US" altLang="ko-KR" sz="3200" dirty="0"/>
              <a:t>: </a:t>
            </a:r>
            <a:r>
              <a:rPr lang="ko-KR" altLang="en-US" sz="3200" dirty="0"/>
              <a:t>정수</a:t>
            </a:r>
            <a:endParaRPr lang="en-US" altLang="ko-KR" sz="3200" dirty="0"/>
          </a:p>
          <a:p>
            <a:pPr lvl="2"/>
            <a:r>
              <a:rPr lang="ko-KR" altLang="en-US" sz="3200" dirty="0"/>
              <a:t>이름 </a:t>
            </a:r>
            <a:r>
              <a:rPr lang="en-US" altLang="ko-KR" sz="3200" dirty="0"/>
              <a:t>: </a:t>
            </a:r>
            <a:r>
              <a:rPr lang="ko-KR" altLang="en-US" sz="3200" dirty="0"/>
              <a:t>문자열</a:t>
            </a:r>
            <a:endParaRPr lang="en-US" altLang="ko-KR" sz="3200" dirty="0"/>
          </a:p>
          <a:p>
            <a:pPr lvl="2"/>
            <a:r>
              <a:rPr lang="ko-KR" altLang="en-US" sz="3200" dirty="0"/>
              <a:t>연락처 </a:t>
            </a:r>
            <a:r>
              <a:rPr lang="en-US" altLang="ko-KR" sz="3200" dirty="0"/>
              <a:t>: </a:t>
            </a:r>
            <a:r>
              <a:rPr lang="ko-KR" altLang="en-US" sz="3200" dirty="0"/>
              <a:t>문자열</a:t>
            </a:r>
            <a:endParaRPr lang="en-US" altLang="ko-KR" sz="3200" dirty="0"/>
          </a:p>
          <a:p>
            <a:pPr lvl="2"/>
            <a:r>
              <a:rPr lang="ko-KR" altLang="en-US" sz="3200" dirty="0"/>
              <a:t>사진 </a:t>
            </a:r>
            <a:r>
              <a:rPr lang="en-US" altLang="ko-KR" sz="3200" dirty="0"/>
              <a:t>: </a:t>
            </a:r>
            <a:r>
              <a:rPr lang="ko-KR" altLang="en-US" sz="3200" dirty="0"/>
              <a:t>이미지</a:t>
            </a:r>
            <a:r>
              <a:rPr lang="en-US" altLang="ko-KR" sz="3200" dirty="0"/>
              <a:t> </a:t>
            </a:r>
            <a:endParaRPr lang="en-US" sz="3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3CF8-61E7-4157-8AE9-3253796D0BA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31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통신 프로토콜</a:t>
            </a:r>
            <a:endParaRPr lang="en-US" sz="480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152696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 프로토콜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TCP/IP </a:t>
            </a:r>
            <a:r>
              <a:rPr lang="ko-KR" altLang="en-US"/>
              <a:t>환경에서 프로토콜 정의 및 송수신</a:t>
            </a:r>
            <a:endParaRPr lang="en-US" altLang="ko-KR"/>
          </a:p>
          <a:p>
            <a:r>
              <a:rPr lang="ko-KR" altLang="en-US"/>
              <a:t>안정적인 데이터 송수신</a:t>
            </a:r>
            <a:endParaRPr lang="en-US" altLang="ko-KR"/>
          </a:p>
          <a:p>
            <a:pPr lvl="1"/>
            <a:r>
              <a:rPr lang="ko-KR" altLang="en-US"/>
              <a:t>오류 확인</a:t>
            </a:r>
            <a:r>
              <a:rPr lang="en-US" altLang="ko-KR"/>
              <a:t>/</a:t>
            </a:r>
            <a:r>
              <a:rPr lang="ko-KR" altLang="en-US"/>
              <a:t>오류 전송</a:t>
            </a:r>
            <a:endParaRPr lang="en-US" altLang="ko-KR"/>
          </a:p>
          <a:p>
            <a:pPr lvl="1"/>
            <a:r>
              <a:rPr lang="ko-KR" altLang="en-US"/>
              <a:t>가비지 데이터 필터링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9DF3-B648-423B-B164-B54FE9BFAD0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2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</a:t>
            </a:r>
            <a:r>
              <a:rPr lang="en-US"/>
              <a:t> </a:t>
            </a:r>
            <a:r>
              <a:rPr lang="ko-KR" altLang="en-US"/>
              <a:t>통신 시나리오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115E-51BC-45AC-AD7C-9090119A1CA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219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 flipH="1">
            <a:off x="6373155" y="2078986"/>
            <a:ext cx="51064" cy="3743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70727" y="2232839"/>
            <a:ext cx="64683" cy="3582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492032" y="2588267"/>
            <a:ext cx="2731559" cy="489831"/>
            <a:chOff x="2283918" y="2195469"/>
            <a:chExt cx="2165026" cy="543341"/>
          </a:xfrm>
        </p:grpSpPr>
        <p:cxnSp>
          <p:nvCxnSpPr>
            <p:cNvPr id="33" name="직선 화살표 연결선 32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556758" y="2195469"/>
              <a:ext cx="1668467" cy="37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(1) </a:t>
              </a:r>
              <a:r>
                <a:rPr lang="ko-KR" altLang="en-US" sz="1600"/>
                <a:t>환영메시지  </a:t>
              </a:r>
              <a:r>
                <a:rPr lang="en-US" altLang="ko-KR" sz="1600"/>
                <a:t>(0x04)</a:t>
              </a:r>
              <a:endParaRPr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9888" y="1621597"/>
            <a:ext cx="521678" cy="611242"/>
            <a:chOff x="656700" y="1506299"/>
            <a:chExt cx="447000" cy="602270"/>
          </a:xfrm>
        </p:grpSpPr>
        <p:sp>
          <p:nvSpPr>
            <p:cNvPr id="21" name="이등변 삼각형 20"/>
            <p:cNvSpPr/>
            <p:nvPr/>
          </p:nvSpPr>
          <p:spPr>
            <a:xfrm>
              <a:off x="656700" y="1698036"/>
              <a:ext cx="447000" cy="41053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716792" y="1506299"/>
              <a:ext cx="326816" cy="3385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514231" y="3372179"/>
            <a:ext cx="2731559" cy="454403"/>
            <a:chOff x="2283918" y="2234767"/>
            <a:chExt cx="2165026" cy="504043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51447" y="2234767"/>
              <a:ext cx="1594776" cy="37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accent2">
                      <a:lumMod val="75000"/>
                    </a:schemeClr>
                  </a:solidFill>
                </a:rPr>
                <a:t>(2) </a:t>
              </a:r>
              <a:r>
                <a:rPr lang="ko-KR" altLang="en-US" sz="1600">
                  <a:solidFill>
                    <a:schemeClr val="accent2">
                      <a:lumMod val="75000"/>
                    </a:schemeClr>
                  </a:solidFill>
                </a:rPr>
                <a:t>단문메시지</a:t>
              </a:r>
              <a:r>
                <a:rPr lang="en-US" altLang="ko-KR" sz="1600">
                  <a:solidFill>
                    <a:schemeClr val="accent2">
                      <a:lumMod val="75000"/>
                    </a:schemeClr>
                  </a:solidFill>
                </a:rPr>
                <a:t>(0x22)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45" name="직선 화살표 연결선 44"/>
          <p:cNvCxnSpPr/>
          <p:nvPr/>
        </p:nvCxnSpPr>
        <p:spPr>
          <a:xfrm>
            <a:off x="3492032" y="4621923"/>
            <a:ext cx="2731559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55143" y="4166927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(3) </a:t>
            </a:r>
            <a:r>
              <a:rPr lang="ko-KR" altLang="en-US" sz="1600"/>
              <a:t>파일전송   </a:t>
            </a:r>
            <a:r>
              <a:rPr lang="en-US" altLang="ko-KR" sz="1600"/>
              <a:t>(0x24)</a:t>
            </a:r>
            <a:endParaRPr lang="ko-KR" altLang="en-US" sz="1600" dirty="0"/>
          </a:p>
        </p:txBody>
      </p:sp>
      <p:grpSp>
        <p:nvGrpSpPr>
          <p:cNvPr id="47" name="그룹 46"/>
          <p:cNvGrpSpPr/>
          <p:nvPr/>
        </p:nvGrpSpPr>
        <p:grpSpPr>
          <a:xfrm>
            <a:off x="3492032" y="4952925"/>
            <a:ext cx="2731559" cy="440577"/>
            <a:chOff x="2283918" y="2250103"/>
            <a:chExt cx="2165026" cy="488707"/>
          </a:xfrm>
        </p:grpSpPr>
        <p:cxnSp>
          <p:nvCxnSpPr>
            <p:cNvPr id="48" name="직선 화살표 연결선 47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50618" y="2250103"/>
              <a:ext cx="1631622" cy="375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(4) </a:t>
              </a:r>
              <a:r>
                <a:rPr lang="ko-KR" altLang="en-US" sz="1600"/>
                <a:t>종료 메시지</a:t>
              </a:r>
              <a:r>
                <a:rPr lang="en-US" altLang="ko-KR" sz="1600"/>
                <a:t>(0x26)</a:t>
              </a:r>
              <a:endParaRPr lang="ko-KR" altLang="en-US" sz="1600" dirty="0"/>
            </a:p>
          </p:txBody>
        </p:sp>
      </p:grpSp>
      <p:sp>
        <p:nvSpPr>
          <p:cNvPr id="25" name="순서도: 자기 디스크 24"/>
          <p:cNvSpPr/>
          <p:nvPr/>
        </p:nvSpPr>
        <p:spPr>
          <a:xfrm>
            <a:off x="6011226" y="1659610"/>
            <a:ext cx="774921" cy="586227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972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머신 화면 사이즈 자동 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63218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VMWare </a:t>
            </a:r>
            <a:r>
              <a:rPr lang="ko-KR" altLang="en-US" sz="2400" dirty="0"/>
              <a:t>툴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lvl="1">
              <a:buFontTx/>
              <a:buChar char="$"/>
            </a:pP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purge open-</a:t>
            </a:r>
            <a:r>
              <a:rPr lang="en-US" altLang="ko-KR" sz="24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</a:t>
            </a:r>
          </a:p>
          <a:p>
            <a:pPr lvl="1">
              <a:buFontTx/>
              <a:buChar char="$"/>
            </a:pP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update </a:t>
            </a:r>
          </a:p>
          <a:p>
            <a:pPr lvl="1">
              <a:buFontTx/>
              <a:buChar char="$"/>
            </a:pP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sudo apt install open-</a:t>
            </a:r>
            <a:r>
              <a:rPr lang="en-US" altLang="ko-KR" sz="24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 open-</a:t>
            </a:r>
            <a:r>
              <a:rPr lang="en-US" altLang="ko-KR" sz="2400" dirty="0" err="1">
                <a:latin typeface="Traveling _Typewriter" panose="02000506000000020004" pitchFamily="2" charset="0"/>
                <a:ea typeface="맑은 고딕" panose="020B0503020000020004" pitchFamily="50" charset="-127"/>
              </a:rPr>
              <a:t>vm</a:t>
            </a:r>
            <a:r>
              <a:rPr lang="en-US" altLang="ko-KR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-tools-desktop</a:t>
            </a:r>
            <a:endParaRPr lang="en-US" altLang="ko-KR" sz="2400" dirty="0"/>
          </a:p>
          <a:p>
            <a:r>
              <a:rPr lang="ko-KR" altLang="en-US" sz="2400" dirty="0"/>
              <a:t>자동 크기 조정이 안 될 때</a:t>
            </a:r>
            <a:endParaRPr lang="en-US" altLang="ko-KR" sz="2400" dirty="0"/>
          </a:p>
          <a:p>
            <a:pPr lvl="1">
              <a:buFontTx/>
              <a:buChar char="$"/>
            </a:pPr>
            <a:r>
              <a:rPr lang="en-US" altLang="en-US" sz="2400" dirty="0">
                <a:latin typeface="Traveling _Typewriter" panose="02000506000000020004" pitchFamily="2" charset="0"/>
                <a:ea typeface="맑은 고딕" panose="020B0503020000020004" pitchFamily="50" charset="-127"/>
              </a:rPr>
              <a:t>systemctl </a:t>
            </a:r>
            <a:r>
              <a:rPr lang="en-US" altLang="en-US" sz="2400">
                <a:latin typeface="Traveling _Typewriter" panose="02000506000000020004" pitchFamily="2" charset="0"/>
                <a:ea typeface="맑은 고딕" panose="020B0503020000020004" pitchFamily="50" charset="-127"/>
              </a:rPr>
              <a:t>restart open-vm-tools.service</a:t>
            </a:r>
          </a:p>
          <a:p>
            <a:r>
              <a:rPr lang="ko-KR" altLang="en-US" sz="2400"/>
              <a:t>사용자 홈 디렉토리의 </a:t>
            </a:r>
            <a:r>
              <a:rPr lang="en-US" altLang="ko-KR" sz="2400"/>
              <a:t>.bashrc </a:t>
            </a:r>
            <a:r>
              <a:rPr lang="ko-KR" altLang="en-US" sz="2400"/>
              <a:t>파일 마지막 줄에 아래의 문장을 추가한다</a:t>
            </a:r>
            <a:r>
              <a:rPr lang="en-US" altLang="ko-KR" sz="2400"/>
              <a:t>.</a:t>
            </a:r>
          </a:p>
          <a:p>
            <a:pPr lvl="1"/>
            <a:r>
              <a:rPr lang="en-US" sz="2400"/>
              <a:t>alias scr = 'systemctl restart open-vm-tools.service'</a:t>
            </a:r>
            <a:endParaRPr lang="en-US" sz="2400" dirty="0">
              <a:latin typeface="Traveling _Typewriter" panose="02000506000000020004" pitchFamily="2" charset="0"/>
              <a:ea typeface="맑은 고딕" panose="020B0503020000020004" pitchFamily="50" charset="-127"/>
            </a:endParaRPr>
          </a:p>
          <a:p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435E2-7554-467D-A0C5-0C3E9D00C83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6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 프레임 구조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304B-3179-4DFC-A8B0-E41A265F108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220</a:t>
            </a:fld>
            <a:endParaRPr lang="en-US"/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231122"/>
              </p:ext>
            </p:extLst>
          </p:nvPr>
        </p:nvGraphicFramePr>
        <p:xfrm>
          <a:off x="807822" y="1292770"/>
          <a:ext cx="8511074" cy="479590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70669">
                  <a:extLst>
                    <a:ext uri="{9D8B030D-6E8A-4147-A177-3AD203B41FA5}">
                      <a16:colId xmlns:a16="http://schemas.microsoft.com/office/drawing/2014/main" val="3649748749"/>
                    </a:ext>
                  </a:extLst>
                </a:gridCol>
                <a:gridCol w="1321727">
                  <a:extLst>
                    <a:ext uri="{9D8B030D-6E8A-4147-A177-3AD203B41FA5}">
                      <a16:colId xmlns:a16="http://schemas.microsoft.com/office/drawing/2014/main" val="2981431483"/>
                    </a:ext>
                  </a:extLst>
                </a:gridCol>
                <a:gridCol w="2840458">
                  <a:extLst>
                    <a:ext uri="{9D8B030D-6E8A-4147-A177-3AD203B41FA5}">
                      <a16:colId xmlns:a16="http://schemas.microsoft.com/office/drawing/2014/main" val="1768276085"/>
                    </a:ext>
                  </a:extLst>
                </a:gridCol>
                <a:gridCol w="909506">
                  <a:extLst>
                    <a:ext uri="{9D8B030D-6E8A-4147-A177-3AD203B41FA5}">
                      <a16:colId xmlns:a16="http://schemas.microsoft.com/office/drawing/2014/main" val="3845973093"/>
                    </a:ext>
                  </a:extLst>
                </a:gridCol>
                <a:gridCol w="596806">
                  <a:extLst>
                    <a:ext uri="{9D8B030D-6E8A-4147-A177-3AD203B41FA5}">
                      <a16:colId xmlns:a16="http://schemas.microsoft.com/office/drawing/2014/main" val="2238780480"/>
                    </a:ext>
                  </a:extLst>
                </a:gridCol>
                <a:gridCol w="2071908">
                  <a:extLst>
                    <a:ext uri="{9D8B030D-6E8A-4147-A177-3AD203B41FA5}">
                      <a16:colId xmlns:a16="http://schemas.microsoft.com/office/drawing/2014/main" val="4134734739"/>
                    </a:ext>
                  </a:extLst>
                </a:gridCol>
              </a:tblGrid>
              <a:tr h="48441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>
                          <a:effectLst/>
                        </a:rPr>
                        <a:t>구분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>
                          <a:effectLst/>
                        </a:rPr>
                        <a:t>내용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spc="-50">
                          <a:effectLst/>
                        </a:rPr>
                        <a:t>타입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>
                          <a:effectLst/>
                        </a:rPr>
                        <a:t>길이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>
                          <a:effectLst/>
                        </a:rPr>
                        <a:t>비고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2775799838"/>
                  </a:ext>
                </a:extLst>
              </a:tr>
              <a:tr h="526732">
                <a:tc rowSpan="7"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Header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OP Code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운영코드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>
                          <a:effectLst/>
                        </a:rPr>
                        <a:t>uchar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1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세부 운영코드 참조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410027540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Sequence No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 dirty="0" err="1">
                          <a:effectLst/>
                        </a:rPr>
                        <a:t>송신정보에</a:t>
                      </a:r>
                      <a:r>
                        <a:rPr lang="ko-KR" sz="1600" spc="-75" dirty="0">
                          <a:effectLst/>
                        </a:rPr>
                        <a:t> 대한 일련번호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>
                          <a:effectLst/>
                        </a:rPr>
                        <a:t>uint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4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순차적 증가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1979880749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Flow Control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메시지 응답 여부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uchar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1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0x00: </a:t>
                      </a:r>
                      <a:r>
                        <a:rPr lang="ko-KR" sz="1600" spc="-75">
                          <a:effectLst/>
                        </a:rPr>
                        <a:t>응답없음</a:t>
                      </a:r>
                      <a:r>
                        <a:rPr lang="en-US" altLang="ko-KR" sz="1600" spc="-75">
                          <a:effectLst/>
                        </a:rPr>
                        <a:t> (NACK)</a:t>
                      </a:r>
                      <a:endParaRPr lang="en-US" sz="1600" spc="-75">
                        <a:effectLst/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0x01: </a:t>
                      </a:r>
                      <a:r>
                        <a:rPr lang="ko-KR" sz="1600" spc="-75">
                          <a:effectLst/>
                        </a:rPr>
                        <a:t>응답요구</a:t>
                      </a:r>
                      <a:r>
                        <a:rPr lang="en-US" altLang="ko-KR" sz="1600" spc="-75">
                          <a:effectLst/>
                        </a:rPr>
                        <a:t> (ACK)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4021576397"/>
                  </a:ext>
                </a:extLst>
              </a:tr>
              <a:tr h="756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C/L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Continuous / Last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>
                          <a:effectLst/>
                        </a:rPr>
                        <a:t>uchar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1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0x11: </a:t>
                      </a:r>
                      <a:r>
                        <a:rPr lang="ko-KR" sz="1600" spc="-75">
                          <a:effectLst/>
                        </a:rPr>
                        <a:t>전송 시작</a:t>
                      </a:r>
                      <a:endParaRPr lang="en-US" sz="1600" spc="-75">
                        <a:effectLst/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0x01: </a:t>
                      </a:r>
                      <a:r>
                        <a:rPr lang="ko-KR" sz="1600" spc="-75">
                          <a:effectLst/>
                        </a:rPr>
                        <a:t>전송 계속</a:t>
                      </a:r>
                      <a:endParaRPr lang="en-US" sz="1600" spc="-75">
                        <a:effectLst/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0x00: </a:t>
                      </a:r>
                      <a:r>
                        <a:rPr lang="ko-KR" sz="1600" spc="-75">
                          <a:effectLst/>
                        </a:rPr>
                        <a:t>전송 종료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4221181723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시간정보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 </a:t>
                      </a:r>
                      <a:r>
                        <a:rPr lang="ko-KR" altLang="en-US" sz="1600" spc="-75">
                          <a:effectLst/>
                        </a:rPr>
                        <a:t>전송 </a:t>
                      </a:r>
                      <a:r>
                        <a:rPr lang="ko-KR" sz="1600" spc="-75">
                          <a:effectLst/>
                        </a:rPr>
                        <a:t>시각</a:t>
                      </a:r>
                      <a:r>
                        <a:rPr lang="en-US" sz="1600" spc="-75">
                          <a:effectLst/>
                        </a:rPr>
                        <a:t> [</a:t>
                      </a:r>
                      <a:r>
                        <a:rPr lang="ko-KR" sz="1600" spc="-75">
                          <a:effectLst/>
                        </a:rPr>
                        <a:t>년</a:t>
                      </a:r>
                      <a:r>
                        <a:rPr lang="en-US" sz="1600" spc="-75">
                          <a:effectLst/>
                        </a:rPr>
                        <a:t>,</a:t>
                      </a:r>
                      <a:r>
                        <a:rPr lang="ko-KR" sz="1600" spc="-75">
                          <a:effectLst/>
                        </a:rPr>
                        <a:t>월</a:t>
                      </a:r>
                      <a:r>
                        <a:rPr lang="en-US" sz="1600" spc="-75">
                          <a:effectLst/>
                        </a:rPr>
                        <a:t>,</a:t>
                      </a:r>
                      <a:r>
                        <a:rPr lang="ko-KR" sz="1600" spc="-75">
                          <a:effectLst/>
                        </a:rPr>
                        <a:t>일</a:t>
                      </a:r>
                      <a:r>
                        <a:rPr lang="en-US" sz="1600" spc="-75">
                          <a:effectLst/>
                        </a:rPr>
                        <a:t>,</a:t>
                      </a:r>
                      <a:r>
                        <a:rPr lang="ko-KR" sz="1600" spc="-75">
                          <a:effectLst/>
                        </a:rPr>
                        <a:t>시</a:t>
                      </a:r>
                      <a:r>
                        <a:rPr lang="en-US" sz="1600" spc="-75">
                          <a:effectLst/>
                        </a:rPr>
                        <a:t>,</a:t>
                      </a:r>
                      <a:r>
                        <a:rPr lang="ko-KR" sz="1600" spc="-75">
                          <a:effectLst/>
                        </a:rPr>
                        <a:t>분</a:t>
                      </a:r>
                      <a:r>
                        <a:rPr lang="en-US" sz="1600" spc="-75">
                          <a:effectLst/>
                        </a:rPr>
                        <a:t>,</a:t>
                      </a:r>
                      <a:r>
                        <a:rPr lang="ko-KR" sz="1600" spc="-75">
                          <a:effectLst/>
                        </a:rPr>
                        <a:t>초</a:t>
                      </a:r>
                      <a:r>
                        <a:rPr lang="en-US" sz="1600" spc="-75">
                          <a:effectLst/>
                        </a:rPr>
                        <a:t>]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4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DATE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862002677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단말기</a:t>
                      </a:r>
                      <a:r>
                        <a:rPr lang="en-US" sz="1600" spc="-75">
                          <a:effectLst/>
                        </a:rPr>
                        <a:t> ID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l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600" spc="-75">
                          <a:effectLst/>
                        </a:rPr>
                        <a:t> 단말기 고유번호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uint</a:t>
                      </a:r>
                      <a:endParaRPr lang="en-US" sz="1600" spc="-75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4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1734891688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 sz="1600"/>
                    </a:p>
                  </a:txBody>
                  <a:tcPr marL="17780" marR="17780" marT="17780" marB="17780" anchor="ctr"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Data Length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Body</a:t>
                      </a:r>
                      <a:r>
                        <a:rPr lang="ko-KR" sz="1600" spc="-75">
                          <a:effectLst/>
                        </a:rPr>
                        <a:t>의 데이터 크기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>
                          <a:effectLst/>
                        </a:rPr>
                        <a:t>uint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4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n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3172451980"/>
                  </a:ext>
                </a:extLst>
              </a:tr>
              <a:tr h="484410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Body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Data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운영 코드에 따른 데이터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>
                          <a:effectLst/>
                        </a:rPr>
                        <a:t>OpBody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n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 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60239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971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 Code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5BD20-024B-404C-B7F7-B68EFDA6581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221</a:t>
            </a:fld>
            <a:endParaRPr lang="en-US"/>
          </a:p>
        </p:txBody>
      </p:sp>
      <p:graphicFrame>
        <p:nvGraphicFramePr>
          <p:cNvPr id="6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7881833"/>
              </p:ext>
            </p:extLst>
          </p:nvPr>
        </p:nvGraphicFramePr>
        <p:xfrm>
          <a:off x="801191" y="1235677"/>
          <a:ext cx="8351518" cy="37070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07695">
                  <a:extLst>
                    <a:ext uri="{9D8B030D-6E8A-4147-A177-3AD203B41FA5}">
                      <a16:colId xmlns:a16="http://schemas.microsoft.com/office/drawing/2014/main" val="550205428"/>
                    </a:ext>
                  </a:extLst>
                </a:gridCol>
                <a:gridCol w="1046206">
                  <a:extLst>
                    <a:ext uri="{9D8B030D-6E8A-4147-A177-3AD203B41FA5}">
                      <a16:colId xmlns:a16="http://schemas.microsoft.com/office/drawing/2014/main" val="1721384799"/>
                    </a:ext>
                  </a:extLst>
                </a:gridCol>
                <a:gridCol w="823784">
                  <a:extLst>
                    <a:ext uri="{9D8B030D-6E8A-4147-A177-3AD203B41FA5}">
                      <a16:colId xmlns:a16="http://schemas.microsoft.com/office/drawing/2014/main" val="2576897502"/>
                    </a:ext>
                  </a:extLst>
                </a:gridCol>
                <a:gridCol w="700216">
                  <a:extLst>
                    <a:ext uri="{9D8B030D-6E8A-4147-A177-3AD203B41FA5}">
                      <a16:colId xmlns:a16="http://schemas.microsoft.com/office/drawing/2014/main" val="2632253377"/>
                    </a:ext>
                  </a:extLst>
                </a:gridCol>
                <a:gridCol w="3509319">
                  <a:extLst>
                    <a:ext uri="{9D8B030D-6E8A-4147-A177-3AD203B41FA5}">
                      <a16:colId xmlns:a16="http://schemas.microsoft.com/office/drawing/2014/main" val="1115996476"/>
                    </a:ext>
                  </a:extLst>
                </a:gridCol>
                <a:gridCol w="964298">
                  <a:extLst>
                    <a:ext uri="{9D8B030D-6E8A-4147-A177-3AD203B41FA5}">
                      <a16:colId xmlns:a16="http://schemas.microsoft.com/office/drawing/2014/main" val="1552289962"/>
                    </a:ext>
                  </a:extLst>
                </a:gridCol>
              </a:tblGrid>
              <a:tr h="529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spc="-50">
                          <a:effectLst/>
                        </a:rPr>
                        <a:t>구분</a:t>
                      </a:r>
                      <a:endParaRPr lang="en-US" sz="12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spc="-50">
                          <a:effectLst/>
                        </a:rPr>
                        <a:t>항목</a:t>
                      </a:r>
                      <a:endParaRPr lang="en-US" sz="12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OPCode</a:t>
                      </a:r>
                      <a:endParaRPr lang="en-US" sz="12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spc="-50">
                          <a:effectLst/>
                        </a:rPr>
                        <a:t>주기</a:t>
                      </a:r>
                      <a:endParaRPr lang="en-US" sz="12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spc="-50">
                          <a:effectLst/>
                        </a:rPr>
                        <a:t>내용</a:t>
                      </a:r>
                      <a:endParaRPr lang="en-US" sz="12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spc="-50">
                          <a:effectLst/>
                        </a:rPr>
                        <a:t>비고</a:t>
                      </a:r>
                      <a:endParaRPr lang="en-US" sz="12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410992801"/>
                  </a:ext>
                </a:extLst>
              </a:tr>
              <a:tr h="529575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서버</a:t>
                      </a:r>
                      <a:r>
                        <a:rPr lang="en-US" altLang="ko-KR" sz="1200" spc="-75">
                          <a:effectLst/>
                        </a:rPr>
                        <a:t>  </a:t>
                      </a:r>
                      <a:r>
                        <a:rPr lang="en-US" sz="1200" spc="-75">
                          <a:effectLst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US" sz="1200" spc="-75">
                          <a:effectLst/>
                        </a:rPr>
                        <a:t>  </a:t>
                      </a:r>
                      <a:r>
                        <a:rPr lang="ko-KR" altLang="en-US" sz="1200" spc="-75">
                          <a:effectLst/>
                        </a:rPr>
                        <a:t>단말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시스템 정보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0x04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즉시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시스템 정보 </a:t>
                      </a:r>
                      <a:r>
                        <a:rPr lang="ko-KR" sz="1200" spc="-75">
                          <a:effectLst/>
                        </a:rPr>
                        <a:t>전송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485321796"/>
                  </a:ext>
                </a:extLst>
              </a:tr>
              <a:tr h="529575"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ko-KR" altLang="en-US" sz="1200" spc="-75">
                          <a:effectLst/>
                        </a:rPr>
                        <a:t>서버</a:t>
                      </a:r>
                      <a:r>
                        <a:rPr lang="en-US" altLang="ko-KR" sz="1200" spc="-75">
                          <a:effectLst/>
                        </a:rPr>
                        <a:t> </a:t>
                      </a:r>
                      <a:r>
                        <a:rPr lang="en-US" altLang="ko-KR" sz="1200" spc="-75">
                          <a:effectLst/>
                          <a:sym typeface="Wingdings" panose="05000000000000000000" pitchFamily="2" charset="2"/>
                        </a:rPr>
                        <a:t></a:t>
                      </a:r>
                      <a:r>
                        <a:rPr lang="en-US" sz="1200" spc="-75">
                          <a:effectLst/>
                        </a:rPr>
                        <a:t> </a:t>
                      </a:r>
                      <a:r>
                        <a:rPr lang="ko-KR" altLang="en-US" sz="1200" spc="-75">
                          <a:effectLst/>
                        </a:rPr>
                        <a:t>단말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단문 메시지 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0x22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즉시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단문 메시지 전송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731513363"/>
                  </a:ext>
                </a:extLst>
              </a:tr>
              <a:tr h="529575"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ko-KR" altLang="en-US" sz="1200" spc="-75">
                          <a:effectLst/>
                        </a:rPr>
                        <a:t>서버 </a:t>
                      </a:r>
                      <a:r>
                        <a:rPr lang="en-US" altLang="ko-KR" sz="1200" spc="-75">
                          <a:effectLst/>
                          <a:sym typeface="Wingdings" panose="05000000000000000000" pitchFamily="2" charset="2"/>
                        </a:rPr>
                        <a:t></a:t>
                      </a:r>
                      <a:r>
                        <a:rPr lang="en-US" altLang="ko-KR" sz="1200" spc="-75">
                          <a:effectLst/>
                        </a:rPr>
                        <a:t> </a:t>
                      </a:r>
                      <a:r>
                        <a:rPr lang="ko-KR" altLang="en-US" sz="1200" spc="-75">
                          <a:effectLst/>
                        </a:rPr>
                        <a:t>단말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파일 전송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0x24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즉시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파일 이름</a:t>
                      </a:r>
                      <a:r>
                        <a:rPr lang="en-US" altLang="ko-KR" sz="1200" spc="-75">
                          <a:effectLst/>
                        </a:rPr>
                        <a:t>, </a:t>
                      </a:r>
                      <a:r>
                        <a:rPr lang="ko-KR" altLang="en-US" sz="1200" spc="-75">
                          <a:effectLst/>
                        </a:rPr>
                        <a:t>파일 데이터 전송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과제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7180721"/>
                  </a:ext>
                </a:extLst>
              </a:tr>
              <a:tr h="529575"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ko-KR" altLang="en-US" sz="1200" spc="-75">
                          <a:effectLst/>
                        </a:rPr>
                        <a:t>서버</a:t>
                      </a:r>
                      <a:r>
                        <a:rPr lang="en-US" sz="1200" spc="-75">
                          <a:effectLst/>
                        </a:rPr>
                        <a:t>  </a:t>
                      </a:r>
                      <a:r>
                        <a:rPr lang="en-US" sz="1200" spc="-75">
                          <a:effectLst/>
                          <a:sym typeface="Wingdings" panose="05000000000000000000" pitchFamily="2" charset="2"/>
                        </a:rPr>
                        <a:t>  </a:t>
                      </a:r>
                      <a:r>
                        <a:rPr lang="ko-KR" altLang="en-US" sz="1200" spc="-75">
                          <a:effectLst/>
                        </a:rPr>
                        <a:t>단말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종료 </a:t>
                      </a:r>
                      <a:r>
                        <a:rPr lang="ko-KR" altLang="en-US" sz="1200" spc="-75" baseline="0">
                          <a:effectLst/>
                        </a:rPr>
                        <a:t> 메시지 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0x26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즉시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종료 </a:t>
                      </a:r>
                      <a:r>
                        <a:rPr lang="ko-KR" sz="1200" spc="-75">
                          <a:effectLst/>
                        </a:rPr>
                        <a:t>메시지 전송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kumimoji="0" lang="ko-KR" altLang="en-US" sz="1200" b="0" i="0" u="none" strike="noStrike" kern="1200" cap="none" spc="-7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실습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4216151484"/>
                  </a:ext>
                </a:extLst>
              </a:tr>
              <a:tr h="529575">
                <a:tc rowSpan="2"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effectLst/>
                        </a:rPr>
                        <a:t>서버 </a:t>
                      </a:r>
                      <a:r>
                        <a:rPr lang="en-US" sz="1200" spc="-75">
                          <a:effectLst/>
                          <a:sym typeface="Wingdings" panose="05000000000000000000" pitchFamily="2" charset="2"/>
                        </a:rPr>
                        <a:t> </a:t>
                      </a:r>
                      <a:r>
                        <a:rPr lang="ko-KR" altLang="en-US" sz="1200" spc="-75">
                          <a:effectLst/>
                        </a:rPr>
                        <a:t>단말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ACK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0xA0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즉시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정상적인 수신명령에 대한 성공 확인 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-윤고딕120"/>
                        </a:rPr>
                        <a:t>필터링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009029211"/>
                  </a:ext>
                </a:extLst>
              </a:tr>
              <a:tr h="52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NACK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200" spc="-75">
                          <a:effectLst/>
                        </a:rPr>
                        <a:t>0xA1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즉시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200" spc="-75">
                          <a:effectLst/>
                        </a:rPr>
                        <a:t>잘못된 수신명령에 대한 오류확인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200" spc="-75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-윤고딕120"/>
                        </a:rPr>
                        <a:t>필터링</a:t>
                      </a:r>
                      <a:endParaRPr lang="en-US" sz="12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22228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12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 Code </a:t>
            </a:r>
            <a:r>
              <a:rPr lang="ko-KR" altLang="en-US"/>
              <a:t>정의 예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9360F-50C2-4C70-BB61-EFB7EA7EF0A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222</a:t>
            </a:fld>
            <a:endParaRPr lang="en-US"/>
          </a:p>
        </p:txBody>
      </p:sp>
      <p:graphicFrame>
        <p:nvGraphicFramePr>
          <p:cNvPr id="6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74680"/>
              </p:ext>
            </p:extLst>
          </p:nvPr>
        </p:nvGraphicFramePr>
        <p:xfrm>
          <a:off x="801191" y="1235677"/>
          <a:ext cx="8351519" cy="494233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79328">
                  <a:extLst>
                    <a:ext uri="{9D8B030D-6E8A-4147-A177-3AD203B41FA5}">
                      <a16:colId xmlns:a16="http://schemas.microsoft.com/office/drawing/2014/main" val="550205428"/>
                    </a:ext>
                  </a:extLst>
                </a:gridCol>
                <a:gridCol w="1672281">
                  <a:extLst>
                    <a:ext uri="{9D8B030D-6E8A-4147-A177-3AD203B41FA5}">
                      <a16:colId xmlns:a16="http://schemas.microsoft.com/office/drawing/2014/main" val="1721384799"/>
                    </a:ext>
                  </a:extLst>
                </a:gridCol>
                <a:gridCol w="733168">
                  <a:extLst>
                    <a:ext uri="{9D8B030D-6E8A-4147-A177-3AD203B41FA5}">
                      <a16:colId xmlns:a16="http://schemas.microsoft.com/office/drawing/2014/main" val="2576897502"/>
                    </a:ext>
                  </a:extLst>
                </a:gridCol>
                <a:gridCol w="683740">
                  <a:extLst>
                    <a:ext uri="{9D8B030D-6E8A-4147-A177-3AD203B41FA5}">
                      <a16:colId xmlns:a16="http://schemas.microsoft.com/office/drawing/2014/main" val="2632253377"/>
                    </a:ext>
                  </a:extLst>
                </a:gridCol>
                <a:gridCol w="4383002">
                  <a:extLst>
                    <a:ext uri="{9D8B030D-6E8A-4147-A177-3AD203B41FA5}">
                      <a16:colId xmlns:a16="http://schemas.microsoft.com/office/drawing/2014/main" val="1115996476"/>
                    </a:ext>
                  </a:extLst>
                </a:gridCol>
              </a:tblGrid>
              <a:tr h="349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 spc="-50">
                          <a:effectLst/>
                        </a:rPr>
                        <a:t>구분</a:t>
                      </a:r>
                      <a:endParaRPr lang="en-US" sz="10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 spc="-50">
                          <a:effectLst/>
                        </a:rPr>
                        <a:t>항목</a:t>
                      </a:r>
                      <a:endParaRPr lang="en-US" sz="10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</a:rPr>
                        <a:t>OPCode</a:t>
                      </a:r>
                      <a:endParaRPr lang="en-US" sz="10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 spc="-50">
                          <a:effectLst/>
                        </a:rPr>
                        <a:t>주기</a:t>
                      </a:r>
                      <a:endParaRPr lang="en-US" sz="10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 spc="-50">
                          <a:effectLst/>
                        </a:rPr>
                        <a:t>내용</a:t>
                      </a:r>
                      <a:endParaRPr lang="en-US" sz="10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410992801"/>
                  </a:ext>
                </a:extLst>
              </a:tr>
              <a:tr h="349657">
                <a:tc rowSpan="2"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센터</a:t>
                      </a:r>
                      <a:r>
                        <a:rPr lang="en-US" sz="1000" spc="-75">
                          <a:effectLst/>
                        </a:rPr>
                        <a:t>&lt;-&gt;</a:t>
                      </a:r>
                      <a:r>
                        <a:rPr lang="ko-KR" sz="1000" spc="-75">
                          <a:effectLst/>
                        </a:rPr>
                        <a:t>버스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ACK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0xA0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정상적인 수신명령에 대한 성공 확인 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377360191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NACK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0xA1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잘못된 수신명령에 대한 오류</a:t>
                      </a:r>
                      <a:r>
                        <a:rPr lang="en-US" altLang="ko-KR" sz="1000" spc="-75">
                          <a:effectLst/>
                        </a:rPr>
                        <a:t> </a:t>
                      </a:r>
                      <a:r>
                        <a:rPr lang="ko-KR" sz="1000" spc="-75">
                          <a:effectLst/>
                        </a:rPr>
                        <a:t>확인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952557413"/>
                  </a:ext>
                </a:extLst>
              </a:tr>
              <a:tr h="349657">
                <a:tc rowSpan="6"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센터</a:t>
                      </a:r>
                      <a:r>
                        <a:rPr lang="en-US" altLang="ko-KR" sz="1000" spc="-75">
                          <a:effectLst/>
                        </a:rPr>
                        <a:t> </a:t>
                      </a:r>
                      <a:r>
                        <a:rPr lang="en-US" sz="1000" spc="-75">
                          <a:effectLst/>
                        </a:rPr>
                        <a:t>&lt;- </a:t>
                      </a:r>
                      <a:r>
                        <a:rPr lang="ko-KR" sz="1000" spc="-75">
                          <a:effectLst/>
                        </a:rPr>
                        <a:t>버스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버스정보 수집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0x04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30</a:t>
                      </a:r>
                      <a:r>
                        <a:rPr lang="ko-KR" sz="1000" spc="-75">
                          <a:effectLst/>
                        </a:rPr>
                        <a:t>초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버스</a:t>
                      </a:r>
                      <a:r>
                        <a:rPr lang="en-US" sz="1000" spc="-75">
                          <a:effectLst/>
                        </a:rPr>
                        <a:t>ID, </a:t>
                      </a:r>
                      <a:r>
                        <a:rPr lang="ko-KR" sz="1000" spc="-75">
                          <a:effectLst/>
                        </a:rPr>
                        <a:t>위치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속도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시각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장치상태 등 단말기 수집정보를 근간으로한 데이터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4222306748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 dirty="0">
                          <a:effectLst/>
                        </a:rPr>
                        <a:t>Config</a:t>
                      </a:r>
                      <a:r>
                        <a:rPr lang="ko-KR" sz="1000" spc="-75" dirty="0">
                          <a:effectLst/>
                        </a:rPr>
                        <a:t>정보 수집</a:t>
                      </a:r>
                      <a:endParaRPr lang="en-US" sz="10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0x05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주기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차량단말기</a:t>
                      </a:r>
                      <a:r>
                        <a:rPr lang="en-US" sz="1000" spc="-75">
                          <a:effectLst/>
                        </a:rPr>
                        <a:t> Version </a:t>
                      </a:r>
                      <a:r>
                        <a:rPr lang="ko-KR" sz="1000" spc="-75">
                          <a:effectLst/>
                        </a:rPr>
                        <a:t>및 운영파라메터 정보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844708529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이벤트정보 수집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0x06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기</a:t>
                      </a:r>
                      <a:r>
                        <a:rPr lang="en-US" sz="1000" spc="-75">
                          <a:effectLst/>
                        </a:rPr>
                        <a:t>/</a:t>
                      </a:r>
                      <a:r>
                        <a:rPr lang="ko-KR" sz="1000" spc="-75">
                          <a:effectLst/>
                        </a:rPr>
                        <a:t>종점 출발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정류장 도착</a:t>
                      </a:r>
                      <a:r>
                        <a:rPr lang="en-US" sz="1000" spc="-75">
                          <a:effectLst/>
                        </a:rPr>
                        <a:t>/</a:t>
                      </a:r>
                      <a:r>
                        <a:rPr lang="ko-KR" sz="1000" spc="-75">
                          <a:effectLst/>
                        </a:rPr>
                        <a:t>출발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교차로 통과등 단말기에서 발생한 이벤트 및 운전자 조작 또는 차량단말기에 의한 돌발정보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342878533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운행위반정보 수집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0x08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버스 운행 위반</a:t>
                      </a:r>
                      <a:r>
                        <a:rPr lang="en-US" sz="1000" spc="-75">
                          <a:effectLst/>
                        </a:rPr>
                        <a:t>(</a:t>
                      </a:r>
                      <a:r>
                        <a:rPr lang="ko-KR" sz="1000" spc="-75">
                          <a:effectLst/>
                        </a:rPr>
                        <a:t>급출발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급제동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과속</a:t>
                      </a:r>
                      <a:r>
                        <a:rPr lang="en-US" sz="1000" spc="-75">
                          <a:effectLst/>
                        </a:rPr>
                        <a:t>, </a:t>
                      </a:r>
                      <a:r>
                        <a:rPr lang="ko-KR" sz="1000" spc="-75">
                          <a:effectLst/>
                        </a:rPr>
                        <a:t>개문주행 등</a:t>
                      </a:r>
                      <a:r>
                        <a:rPr lang="en-US" sz="1000" spc="-75">
                          <a:effectLst/>
                        </a:rPr>
                        <a:t>) </a:t>
                      </a:r>
                      <a:r>
                        <a:rPr lang="ko-KR" sz="1000" spc="-75">
                          <a:effectLst/>
                        </a:rPr>
                        <a:t>발생시 즉시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524148400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통신설정값 요청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0x09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무선통신서버</a:t>
                      </a:r>
                      <a:r>
                        <a:rPr lang="en-US" sz="1000" spc="-75">
                          <a:effectLst/>
                        </a:rPr>
                        <a:t> #1, #2</a:t>
                      </a:r>
                      <a:r>
                        <a:rPr lang="ko-KR" sz="1000" spc="-75">
                          <a:effectLst/>
                        </a:rPr>
                        <a:t>의</a:t>
                      </a:r>
                      <a:r>
                        <a:rPr lang="en-US" sz="1000" spc="-75">
                          <a:effectLst/>
                        </a:rPr>
                        <a:t> IP, Port </a:t>
                      </a:r>
                      <a:r>
                        <a:rPr lang="ko-KR" sz="1000" spc="-75">
                          <a:effectLst/>
                        </a:rPr>
                        <a:t>값 요청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545548136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이벤트 이력정보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0x61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요청시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이벤트 이력정보 전송요청 수신신 저장된 이력정보를 요청 개수만큼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12676603"/>
                  </a:ext>
                </a:extLst>
              </a:tr>
              <a:tr h="349657">
                <a:tc rowSpan="5"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센터</a:t>
                      </a:r>
                      <a:r>
                        <a:rPr lang="en-US" sz="1000" spc="-75">
                          <a:effectLst/>
                        </a:rPr>
                        <a:t>-&gt;</a:t>
                      </a:r>
                      <a:r>
                        <a:rPr lang="ko-KR" sz="1000" spc="-75">
                          <a:effectLst/>
                        </a:rPr>
                        <a:t>버스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배차정보 제공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0x20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80">
                          <a:effectLst/>
                        </a:rPr>
                        <a:t>앞</a:t>
                      </a:r>
                      <a:r>
                        <a:rPr lang="en-US" sz="1000" spc="-80">
                          <a:effectLst/>
                        </a:rPr>
                        <a:t>/</a:t>
                      </a:r>
                      <a:r>
                        <a:rPr lang="ko-KR" sz="1000" spc="-80">
                          <a:effectLst/>
                        </a:rPr>
                        <a:t>뒤차 배차정보</a:t>
                      </a:r>
                      <a:r>
                        <a:rPr lang="en-US" sz="1000" spc="-80">
                          <a:effectLst/>
                        </a:rPr>
                        <a:t>, </a:t>
                      </a:r>
                      <a:r>
                        <a:rPr lang="ko-KR" sz="1000" spc="-80">
                          <a:effectLst/>
                        </a:rPr>
                        <a:t>소통정보</a:t>
                      </a:r>
                      <a:r>
                        <a:rPr lang="en-US" sz="1000" spc="-80">
                          <a:effectLst/>
                        </a:rPr>
                        <a:t>, </a:t>
                      </a:r>
                      <a:r>
                        <a:rPr lang="ko-KR" sz="1000" spc="-80">
                          <a:effectLst/>
                        </a:rPr>
                        <a:t>운행예상시간을 전송하며 센터에서 차량단말기로는 제공 방식에 따라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473360858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차량단말기 단문 메시지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0x22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운영자에 의해 입력된 단문 메시지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452967146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통신설정값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0x25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무선통신서버</a:t>
                      </a:r>
                      <a:r>
                        <a:rPr lang="en-US" sz="1000" spc="-75">
                          <a:effectLst/>
                        </a:rPr>
                        <a:t> #1, #2</a:t>
                      </a:r>
                      <a:r>
                        <a:rPr lang="ko-KR" sz="1000" spc="-75">
                          <a:effectLst/>
                        </a:rPr>
                        <a:t>의</a:t>
                      </a:r>
                      <a:r>
                        <a:rPr lang="en-US" sz="1000" spc="-75">
                          <a:effectLst/>
                        </a:rPr>
                        <a:t> IP, Port </a:t>
                      </a:r>
                      <a:r>
                        <a:rPr lang="ko-KR" sz="1000" spc="-75">
                          <a:effectLst/>
                        </a:rPr>
                        <a:t>값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1763706624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 dirty="0">
                          <a:effectLst/>
                        </a:rPr>
                        <a:t>Config</a:t>
                      </a:r>
                      <a:r>
                        <a:rPr lang="ko-KR" sz="1000" spc="-75" dirty="0">
                          <a:effectLst/>
                        </a:rPr>
                        <a:t>정보 전송</a:t>
                      </a:r>
                      <a:endParaRPr lang="en-US" sz="10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0x40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단말기 운영 파라메터 전송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2940310336"/>
                  </a:ext>
                </a:extLst>
              </a:tr>
              <a:tr h="3496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 dirty="0">
                          <a:effectLst/>
                        </a:rPr>
                        <a:t>Config</a:t>
                      </a:r>
                      <a:r>
                        <a:rPr lang="ko-KR" sz="1000" spc="-75" dirty="0">
                          <a:effectLst/>
                        </a:rPr>
                        <a:t>정보 전송 요청</a:t>
                      </a:r>
                      <a:endParaRPr lang="en-US" sz="10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000" spc="-75">
                          <a:effectLst/>
                        </a:rPr>
                        <a:t>0x41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즉시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000" spc="-75">
                          <a:effectLst/>
                        </a:rPr>
                        <a:t>단말기 운영 파라메터 정보 전송 요청</a:t>
                      </a:r>
                      <a:endParaRPr lang="en-US" sz="10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6955" marT="16955" marB="51469" anchor="ctr"/>
                </a:tc>
                <a:extLst>
                  <a:ext uri="{0D108BD9-81ED-4DB2-BD59-A6C34878D82A}">
                    <a16:rowId xmlns:a16="http://schemas.microsoft.com/office/drawing/2014/main" val="4014323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775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OpCodeSysInfo : </a:t>
            </a:r>
            <a:r>
              <a:rPr lang="ko-KR" altLang="en-US"/>
              <a:t>시스템 정보 </a:t>
            </a:r>
            <a:r>
              <a:rPr lang="en-US"/>
              <a:t>(0x04)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84365"/>
          </a:xfrm>
        </p:spPr>
        <p:txBody>
          <a:bodyPr/>
          <a:lstStyle/>
          <a:p>
            <a:r>
              <a:rPr lang="ko-KR" altLang="en-US"/>
              <a:t>시스템 정보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E0C3-FAA1-4ACA-9030-F605B8431DF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223</a:t>
            </a:fld>
            <a:endParaRPr 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33294"/>
              </p:ext>
            </p:extLst>
          </p:nvPr>
        </p:nvGraphicFramePr>
        <p:xfrm>
          <a:off x="932872" y="2084652"/>
          <a:ext cx="8432799" cy="273622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708728">
                  <a:extLst>
                    <a:ext uri="{9D8B030D-6E8A-4147-A177-3AD203B41FA5}">
                      <a16:colId xmlns:a16="http://schemas.microsoft.com/office/drawing/2014/main" val="251064552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4181220843"/>
                    </a:ext>
                  </a:extLst>
                </a:gridCol>
                <a:gridCol w="1533237">
                  <a:extLst>
                    <a:ext uri="{9D8B030D-6E8A-4147-A177-3AD203B41FA5}">
                      <a16:colId xmlns:a16="http://schemas.microsoft.com/office/drawing/2014/main" val="3946389343"/>
                    </a:ext>
                  </a:extLst>
                </a:gridCol>
                <a:gridCol w="2338151">
                  <a:extLst>
                    <a:ext uri="{9D8B030D-6E8A-4147-A177-3AD203B41FA5}">
                      <a16:colId xmlns:a16="http://schemas.microsoft.com/office/drawing/2014/main" val="3110526391"/>
                    </a:ext>
                  </a:extLst>
                </a:gridCol>
                <a:gridCol w="1827447">
                  <a:extLst>
                    <a:ext uri="{9D8B030D-6E8A-4147-A177-3AD203B41FA5}">
                      <a16:colId xmlns:a16="http://schemas.microsoft.com/office/drawing/2014/main" val="721308012"/>
                    </a:ext>
                  </a:extLst>
                </a:gridCol>
              </a:tblGrid>
              <a:tr h="5446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항목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-50">
                          <a:effectLst/>
                        </a:rPr>
                        <a:t>크기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타입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내용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비고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437064460"/>
                  </a:ext>
                </a:extLst>
              </a:tr>
              <a:tr h="557451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단말 아이디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4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 int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단말 아이디 부여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221122763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메시지 길이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2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 short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메시지 길이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585570581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시스템 메시지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n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ASCII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시스템 메지시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r>
                        <a:rPr lang="ko-KR" altLang="en-US" sz="1800" spc="-75">
                          <a:effectLst/>
                        </a:rPr>
                        <a:t>환영 메시지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935432907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합 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8 + n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5251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578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OpCodeAck : </a:t>
            </a:r>
            <a:r>
              <a:rPr lang="en-US"/>
              <a:t>ACK (0xA0)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>
          <a:xfrm>
            <a:off x="681038" y="1255271"/>
            <a:ext cx="8730817" cy="6197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패킷이 정상적으로 수신되었음을 전송한다</a:t>
            </a:r>
            <a:r>
              <a:rPr lang="en-US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5161-9A02-40DE-BD5B-09EB7635AD0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224</a:t>
            </a:fld>
            <a:endParaRPr 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85713"/>
              </p:ext>
            </p:extLst>
          </p:nvPr>
        </p:nvGraphicFramePr>
        <p:xfrm>
          <a:off x="1017083" y="2124363"/>
          <a:ext cx="7871833" cy="206894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104808">
                  <a:extLst>
                    <a:ext uri="{9D8B030D-6E8A-4147-A177-3AD203B41FA5}">
                      <a16:colId xmlns:a16="http://schemas.microsoft.com/office/drawing/2014/main" val="186463298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793887755"/>
                    </a:ext>
                  </a:extLst>
                </a:gridCol>
                <a:gridCol w="1671782">
                  <a:extLst>
                    <a:ext uri="{9D8B030D-6E8A-4147-A177-3AD203B41FA5}">
                      <a16:colId xmlns:a16="http://schemas.microsoft.com/office/drawing/2014/main" val="1711922935"/>
                    </a:ext>
                  </a:extLst>
                </a:gridCol>
                <a:gridCol w="2715491">
                  <a:extLst>
                    <a:ext uri="{9D8B030D-6E8A-4147-A177-3AD203B41FA5}">
                      <a16:colId xmlns:a16="http://schemas.microsoft.com/office/drawing/2014/main" val="1888018037"/>
                    </a:ext>
                  </a:extLst>
                </a:gridCol>
                <a:gridCol w="640843">
                  <a:extLst>
                    <a:ext uri="{9D8B030D-6E8A-4147-A177-3AD203B41FA5}">
                      <a16:colId xmlns:a16="http://schemas.microsoft.com/office/drawing/2014/main" val="2728873553"/>
                    </a:ext>
                  </a:extLst>
                </a:gridCol>
              </a:tblGrid>
              <a:tr h="5172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항목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-50">
                          <a:effectLst/>
                        </a:rPr>
                        <a:t>크기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단위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내용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비고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730698326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</a:t>
                      </a:r>
                      <a:r>
                        <a:rPr lang="en-US" altLang="ko-KR" sz="1800" spc="-75">
                          <a:effectLst/>
                        </a:rPr>
                        <a:t> </a:t>
                      </a:r>
                      <a:r>
                        <a:rPr lang="en-US" sz="1800" spc="-75">
                          <a:effectLst/>
                        </a:rPr>
                        <a:t>Sequence No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4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 int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수신정보에 대한 일련번호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866488250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</a:t>
                      </a:r>
                      <a:r>
                        <a:rPr lang="en-US" sz="1800" spc="-75">
                          <a:effectLst/>
                        </a:rPr>
                        <a:t>OPcode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1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unsigned char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수신정보에 대한 운영코드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189765056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합계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5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272216762"/>
                  </a:ext>
                </a:extLst>
              </a:tr>
            </a:tbl>
          </a:graphicData>
        </a:graphic>
      </p:graphicFrame>
      <p:pic>
        <p:nvPicPr>
          <p:cNvPr id="1025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6900" cy="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6900" cy="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6900" cy="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6900" cy="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986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OpCodeNack :</a:t>
            </a:r>
            <a:r>
              <a:rPr lang="ko-KR" altLang="en-US"/>
              <a:t> </a:t>
            </a:r>
            <a:r>
              <a:rPr lang="en-US" altLang="ko-KR"/>
              <a:t>N</a:t>
            </a:r>
            <a:r>
              <a:rPr lang="en-US"/>
              <a:t>ACK (0xA1)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>
          <a:xfrm>
            <a:off x="681038" y="1255271"/>
            <a:ext cx="8980198" cy="6658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패킷이 비정상적으로 수신되었음을 전송한다</a:t>
            </a:r>
            <a:r>
              <a:rPr lang="en-US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63B-D444-47AA-82D5-59823329DF7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225</a:t>
            </a:fld>
            <a:endParaRPr 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99185"/>
              </p:ext>
            </p:extLst>
          </p:nvPr>
        </p:nvGraphicFramePr>
        <p:xfrm>
          <a:off x="1017083" y="2088893"/>
          <a:ext cx="7871833" cy="265314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3135">
                  <a:extLst>
                    <a:ext uri="{9D8B030D-6E8A-4147-A177-3AD203B41FA5}">
                      <a16:colId xmlns:a16="http://schemas.microsoft.com/office/drawing/2014/main" val="1864632981"/>
                    </a:ext>
                  </a:extLst>
                </a:gridCol>
                <a:gridCol w="853281">
                  <a:extLst>
                    <a:ext uri="{9D8B030D-6E8A-4147-A177-3AD203B41FA5}">
                      <a16:colId xmlns:a16="http://schemas.microsoft.com/office/drawing/2014/main" val="3793887755"/>
                    </a:ext>
                  </a:extLst>
                </a:gridCol>
                <a:gridCol w="1566646">
                  <a:extLst>
                    <a:ext uri="{9D8B030D-6E8A-4147-A177-3AD203B41FA5}">
                      <a16:colId xmlns:a16="http://schemas.microsoft.com/office/drawing/2014/main" val="1711922935"/>
                    </a:ext>
                  </a:extLst>
                </a:gridCol>
                <a:gridCol w="2789382">
                  <a:extLst>
                    <a:ext uri="{9D8B030D-6E8A-4147-A177-3AD203B41FA5}">
                      <a16:colId xmlns:a16="http://schemas.microsoft.com/office/drawing/2014/main" val="1888018037"/>
                    </a:ext>
                  </a:extLst>
                </a:gridCol>
                <a:gridCol w="779389">
                  <a:extLst>
                    <a:ext uri="{9D8B030D-6E8A-4147-A177-3AD203B41FA5}">
                      <a16:colId xmlns:a16="http://schemas.microsoft.com/office/drawing/2014/main" val="2728873553"/>
                    </a:ext>
                  </a:extLst>
                </a:gridCol>
              </a:tblGrid>
              <a:tr h="5172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항목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-50">
                          <a:effectLst/>
                        </a:rPr>
                        <a:t>크기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단위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내용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비고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730698326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</a:t>
                      </a:r>
                      <a:r>
                        <a:rPr lang="en-US" altLang="ko-KR" sz="1800" spc="-75">
                          <a:effectLst/>
                        </a:rPr>
                        <a:t> </a:t>
                      </a:r>
                    </a:p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Sequence No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4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 int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수신정보에 대한 일련번호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866488250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</a:t>
                      </a:r>
                      <a:r>
                        <a:rPr lang="en-US" altLang="ko-KR" sz="1800" spc="-75">
                          <a:effectLst/>
                        </a:rPr>
                        <a:t> </a:t>
                      </a:r>
                      <a:r>
                        <a:rPr lang="en-US" sz="1800" spc="-75">
                          <a:effectLst/>
                        </a:rPr>
                        <a:t>OPcode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1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unsigned char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수신정보에 대한 운영코드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189765056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NACK Code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1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unsigned char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수신오류에 따른 코드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272216762"/>
                  </a:ext>
                </a:extLst>
              </a:tr>
              <a:tr h="517236"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ko-KR" altLang="en-US" sz="1800" spc="-75">
                          <a:effectLst/>
                        </a:rPr>
                        <a:t>합계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6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620869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730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OpCodeMsg : </a:t>
            </a:r>
            <a:r>
              <a:rPr lang="ko-KR" altLang="en-US"/>
              <a:t>단문 메시지 </a:t>
            </a:r>
            <a:r>
              <a:rPr lang="en-US"/>
              <a:t>(0x22)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84365"/>
          </a:xfrm>
        </p:spPr>
        <p:txBody>
          <a:bodyPr/>
          <a:lstStyle/>
          <a:p>
            <a:r>
              <a:rPr lang="ko-KR" altLang="en-US"/>
              <a:t>단문 메시지를 전송하고 화면에 표시한다</a:t>
            </a:r>
            <a:r>
              <a:rPr lang="en-US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F2F5-E327-4EF8-A44E-38BD9E8DB31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226</a:t>
            </a:fld>
            <a:endParaRPr 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59980"/>
              </p:ext>
            </p:extLst>
          </p:nvPr>
        </p:nvGraphicFramePr>
        <p:xfrm>
          <a:off x="932872" y="2084652"/>
          <a:ext cx="8432799" cy="21787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14770">
                  <a:extLst>
                    <a:ext uri="{9D8B030D-6E8A-4147-A177-3AD203B41FA5}">
                      <a16:colId xmlns:a16="http://schemas.microsoft.com/office/drawing/2014/main" val="251064552"/>
                    </a:ext>
                  </a:extLst>
                </a:gridCol>
                <a:gridCol w="851340">
                  <a:extLst>
                    <a:ext uri="{9D8B030D-6E8A-4147-A177-3AD203B41FA5}">
                      <a16:colId xmlns:a16="http://schemas.microsoft.com/office/drawing/2014/main" val="4181220843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3946389343"/>
                    </a:ext>
                  </a:extLst>
                </a:gridCol>
                <a:gridCol w="2419927">
                  <a:extLst>
                    <a:ext uri="{9D8B030D-6E8A-4147-A177-3AD203B41FA5}">
                      <a16:colId xmlns:a16="http://schemas.microsoft.com/office/drawing/2014/main" val="3110526391"/>
                    </a:ext>
                  </a:extLst>
                </a:gridCol>
                <a:gridCol w="1745671">
                  <a:extLst>
                    <a:ext uri="{9D8B030D-6E8A-4147-A177-3AD203B41FA5}">
                      <a16:colId xmlns:a16="http://schemas.microsoft.com/office/drawing/2014/main" val="721308012"/>
                    </a:ext>
                  </a:extLst>
                </a:gridCol>
              </a:tblGrid>
              <a:tr h="5446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항목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-50">
                          <a:effectLst/>
                        </a:rPr>
                        <a:t>크기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타입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내용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비고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437064460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Msg Length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2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 short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메시지 데이터</a:t>
                      </a:r>
                      <a:r>
                        <a:rPr lang="en-US" sz="1800" spc="-75">
                          <a:effectLst/>
                        </a:rPr>
                        <a:t> Size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221122763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메시지 데이터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n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ASCII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메시지 데이터 정보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935432907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합 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2 + n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5251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38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OpCodeFile : </a:t>
            </a:r>
            <a:r>
              <a:rPr lang="ko-KR" altLang="en-US"/>
              <a:t>파일 데이터 </a:t>
            </a:r>
            <a:r>
              <a:rPr lang="en-US"/>
              <a:t>(0x24)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84365"/>
          </a:xfrm>
        </p:spPr>
        <p:txBody>
          <a:bodyPr/>
          <a:lstStyle/>
          <a:p>
            <a:r>
              <a:rPr lang="ko-KR" altLang="en-US"/>
              <a:t>파일 데이터를 전송한다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AD84-A634-46CC-98B7-E99986EB641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227</a:t>
            </a:fld>
            <a:endParaRPr 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7025"/>
              </p:ext>
            </p:extLst>
          </p:nvPr>
        </p:nvGraphicFramePr>
        <p:xfrm>
          <a:off x="932872" y="2084652"/>
          <a:ext cx="8432799" cy="326816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56510">
                  <a:extLst>
                    <a:ext uri="{9D8B030D-6E8A-4147-A177-3AD203B41FA5}">
                      <a16:colId xmlns:a16="http://schemas.microsoft.com/office/drawing/2014/main" val="251064552"/>
                    </a:ext>
                  </a:extLst>
                </a:gridCol>
                <a:gridCol w="840509">
                  <a:extLst>
                    <a:ext uri="{9D8B030D-6E8A-4147-A177-3AD203B41FA5}">
                      <a16:colId xmlns:a16="http://schemas.microsoft.com/office/drawing/2014/main" val="4181220843"/>
                    </a:ext>
                  </a:extLst>
                </a:gridCol>
                <a:gridCol w="1570182">
                  <a:extLst>
                    <a:ext uri="{9D8B030D-6E8A-4147-A177-3AD203B41FA5}">
                      <a16:colId xmlns:a16="http://schemas.microsoft.com/office/drawing/2014/main" val="3946389343"/>
                    </a:ext>
                  </a:extLst>
                </a:gridCol>
                <a:gridCol w="2419927">
                  <a:extLst>
                    <a:ext uri="{9D8B030D-6E8A-4147-A177-3AD203B41FA5}">
                      <a16:colId xmlns:a16="http://schemas.microsoft.com/office/drawing/2014/main" val="3110526391"/>
                    </a:ext>
                  </a:extLst>
                </a:gridCol>
                <a:gridCol w="1745671">
                  <a:extLst>
                    <a:ext uri="{9D8B030D-6E8A-4147-A177-3AD203B41FA5}">
                      <a16:colId xmlns:a16="http://schemas.microsoft.com/office/drawing/2014/main" val="721308012"/>
                    </a:ext>
                  </a:extLst>
                </a:gridCol>
              </a:tblGrid>
              <a:tr h="5446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항목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-50">
                          <a:effectLst/>
                        </a:rPr>
                        <a:t>크기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타입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내용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비고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437064460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데이터 순차번호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2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 short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데이터 순차 번호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349372139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파일</a:t>
                      </a:r>
                      <a:r>
                        <a:rPr lang="ko-KR" altLang="en-US" sz="1800" spc="-75" baseline="0">
                          <a:effectLst/>
                        </a:rPr>
                        <a:t> 사이즈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8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</a:t>
                      </a:r>
                      <a:r>
                        <a:rPr lang="en-US" sz="1800" spc="-75" baseline="0" dirty="0">
                          <a:effectLst/>
                        </a:rPr>
                        <a:t> long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파일 사이즈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084575071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데이터 사이즈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2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unsigned</a:t>
                      </a:r>
                      <a:r>
                        <a:rPr lang="en-US" sz="1800" spc="-75" baseline="0" dirty="0">
                          <a:effectLst/>
                        </a:rPr>
                        <a:t> short</a:t>
                      </a:r>
                      <a:r>
                        <a:rPr lang="en-US" sz="1800" spc="-75" dirty="0">
                          <a:effectLst/>
                        </a:rPr>
                        <a:t> 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데이터 사이즈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n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065561029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데이터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n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unsigned char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데이터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3650740179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합 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12 + n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dirty="0">
                          <a:effectLst/>
                        </a:rPr>
                        <a:t> </a:t>
                      </a:r>
                      <a:endParaRPr lang="en-US" sz="18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08955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687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OpCodeExit : </a:t>
            </a:r>
            <a:r>
              <a:rPr lang="ko-KR" altLang="en-US"/>
              <a:t>종료 메시지 </a:t>
            </a:r>
            <a:r>
              <a:rPr lang="en-US"/>
              <a:t>(0x26)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84365"/>
          </a:xfrm>
        </p:spPr>
        <p:txBody>
          <a:bodyPr/>
          <a:lstStyle/>
          <a:p>
            <a:r>
              <a:rPr lang="ko-KR" altLang="en-US"/>
              <a:t>종료 메시지를 전송한다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AFB3-0DF3-4731-AF34-5C9291EDBC1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228</a:t>
            </a:fld>
            <a:endParaRPr 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4240"/>
              </p:ext>
            </p:extLst>
          </p:nvPr>
        </p:nvGraphicFramePr>
        <p:xfrm>
          <a:off x="932872" y="2084652"/>
          <a:ext cx="8432799" cy="18592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14770">
                  <a:extLst>
                    <a:ext uri="{9D8B030D-6E8A-4147-A177-3AD203B41FA5}">
                      <a16:colId xmlns:a16="http://schemas.microsoft.com/office/drawing/2014/main" val="251064552"/>
                    </a:ext>
                  </a:extLst>
                </a:gridCol>
                <a:gridCol w="851340">
                  <a:extLst>
                    <a:ext uri="{9D8B030D-6E8A-4147-A177-3AD203B41FA5}">
                      <a16:colId xmlns:a16="http://schemas.microsoft.com/office/drawing/2014/main" val="4181220843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3946389343"/>
                    </a:ext>
                  </a:extLst>
                </a:gridCol>
                <a:gridCol w="2419927">
                  <a:extLst>
                    <a:ext uri="{9D8B030D-6E8A-4147-A177-3AD203B41FA5}">
                      <a16:colId xmlns:a16="http://schemas.microsoft.com/office/drawing/2014/main" val="3110526391"/>
                    </a:ext>
                  </a:extLst>
                </a:gridCol>
                <a:gridCol w="1745671">
                  <a:extLst>
                    <a:ext uri="{9D8B030D-6E8A-4147-A177-3AD203B41FA5}">
                      <a16:colId xmlns:a16="http://schemas.microsoft.com/office/drawing/2014/main" val="721308012"/>
                    </a:ext>
                  </a:extLst>
                </a:gridCol>
              </a:tblGrid>
              <a:tr h="5446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항목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-50">
                          <a:effectLst/>
                        </a:rPr>
                        <a:t>크기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타입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내용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spc="-50">
                          <a:effectLst/>
                        </a:rPr>
                        <a:t>비고</a:t>
                      </a:r>
                      <a:endParaRPr lang="en-US" sz="18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437064460"/>
                  </a:ext>
                </a:extLst>
              </a:tr>
              <a:tr h="769887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종료 구분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1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unsigned char 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800" spc="-75">
                          <a:effectLst/>
                        </a:rPr>
                        <a:t>종료 구분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0</a:t>
                      </a:r>
                      <a:r>
                        <a:rPr lang="en-US" sz="1800" spc="-75" baseline="0">
                          <a:effectLst/>
                        </a:rPr>
                        <a:t> : </a:t>
                      </a:r>
                      <a:r>
                        <a:rPr lang="ko-KR" altLang="en-US" sz="1800" spc="-75" baseline="0">
                          <a:effectLst/>
                        </a:rPr>
                        <a:t>정상   종료</a:t>
                      </a:r>
                      <a:endParaRPr lang="en-US" altLang="ko-KR" sz="1800" spc="-75" baseline="0">
                        <a:effectLst/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 baseline="0">
                          <a:effectLst/>
                        </a:rPr>
                        <a:t>1 : </a:t>
                      </a:r>
                      <a:r>
                        <a:rPr lang="ko-KR" altLang="en-US" sz="1800" spc="-75" baseline="0">
                          <a:effectLst/>
                        </a:rPr>
                        <a:t>비정상 종료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221122763"/>
                  </a:ext>
                </a:extLst>
              </a:tr>
              <a:tr h="544694"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800" spc="-75">
                          <a:effectLst/>
                        </a:rPr>
                        <a:t>합 계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1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800" spc="-75">
                          <a:effectLst/>
                        </a:rPr>
                        <a:t> </a:t>
                      </a:r>
                      <a:endParaRPr lang="en-US" sz="18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5251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676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 프로토콜</a:t>
            </a:r>
            <a:r>
              <a:rPr lang="en-US"/>
              <a:t> </a:t>
            </a:r>
            <a:r>
              <a:rPr lang="ko-KR" altLang="en-US"/>
              <a:t>실습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종료 메시지 송신 기능 구현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E001-FD9A-42A7-B344-7A5AFCA7934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29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개요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리눅스 개요</a:t>
            </a:r>
            <a:r>
              <a:rPr lang="en-US" altLang="ko-KR" dirty="0"/>
              <a:t>/</a:t>
            </a:r>
            <a:r>
              <a:rPr lang="ko-KR" altLang="en-US" dirty="0"/>
              <a:t>유닉스 역사</a:t>
            </a:r>
            <a:endParaRPr lang="en-US" altLang="ko-KR" dirty="0"/>
          </a:p>
          <a:p>
            <a:r>
              <a:rPr lang="ko-KR" altLang="en-US" dirty="0"/>
              <a:t>실행 수준</a:t>
            </a:r>
            <a:endParaRPr lang="en-US" altLang="ko-KR" dirty="0"/>
          </a:p>
          <a:p>
            <a:r>
              <a:rPr lang="ko-KR" altLang="en-US" dirty="0"/>
              <a:t>유닉스 철학</a:t>
            </a:r>
            <a:endParaRPr lang="en-US" altLang="ko-KR" dirty="0"/>
          </a:p>
          <a:p>
            <a:r>
              <a:rPr lang="ko-KR" altLang="en-US" dirty="0"/>
              <a:t>리눅스 시스템 구조</a:t>
            </a:r>
            <a:endParaRPr lang="en-US" altLang="ko-KR" dirty="0"/>
          </a:p>
          <a:p>
            <a:r>
              <a:rPr lang="ko-KR" altLang="en-US" dirty="0"/>
              <a:t>커널</a:t>
            </a:r>
            <a:r>
              <a:rPr lang="en-US" altLang="ko-KR" dirty="0"/>
              <a:t>/</a:t>
            </a:r>
            <a:r>
              <a:rPr lang="ko-KR" altLang="en-US" dirty="0"/>
              <a:t>쉘</a:t>
            </a:r>
            <a:r>
              <a:rPr lang="en-US" altLang="ko-KR" dirty="0"/>
              <a:t>/</a:t>
            </a:r>
            <a:r>
              <a:rPr lang="ko-KR" altLang="en-US" dirty="0"/>
              <a:t>명령어 구조</a:t>
            </a:r>
            <a:endParaRPr lang="en-US" altLang="ko-KR" dirty="0"/>
          </a:p>
          <a:p>
            <a:r>
              <a:rPr lang="ko-KR" altLang="en-US" dirty="0"/>
              <a:t>표준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r>
              <a:rPr lang="en-US" altLang="ko-KR" dirty="0"/>
              <a:t>/</a:t>
            </a:r>
            <a:r>
              <a:rPr lang="ko-KR" altLang="en-US" dirty="0"/>
              <a:t>에러</a:t>
            </a:r>
            <a:endParaRPr lang="en-US" altLang="ko-KR" dirty="0"/>
          </a:p>
          <a:p>
            <a:r>
              <a:rPr lang="ko-KR" altLang="en-US" dirty="0"/>
              <a:t>유닉스 파이프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25C0-DA9C-49E2-80FE-7FF4173C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58D8-E111-4DA8-88D2-BCA9A534BDA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CC7CD-7BEF-4812-87B2-791A3354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F1F6A-FFFC-4254-A4AA-14E5CC5F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1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Garbage Data Filtering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901606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Garbage </a:t>
            </a:r>
            <a:r>
              <a:rPr lang="en-US" altLang="ko-KR" dirty="0"/>
              <a:t>Data Filtering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안정적인 데이터 송수신</a:t>
            </a:r>
            <a:endParaRPr lang="en-US" altLang="ko-KR" dirty="0"/>
          </a:p>
          <a:p>
            <a:pPr lvl="1"/>
            <a:r>
              <a:rPr lang="en-US" altLang="ko-KR" dirty="0"/>
              <a:t>Garbage Data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</a:p>
          <a:p>
            <a:pPr lvl="2"/>
            <a:r>
              <a:rPr lang="ko-KR" altLang="en-US" dirty="0"/>
              <a:t>오류 확인</a:t>
            </a:r>
            <a:endParaRPr lang="en-US" altLang="ko-KR" dirty="0"/>
          </a:p>
          <a:p>
            <a:pPr lvl="3"/>
            <a:r>
              <a:rPr lang="ko-KR" altLang="en-US" dirty="0"/>
              <a:t>오류 전송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3F1F-DDB6-48FF-B5BA-225F5D98BCE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4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Data Filtering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3854-7F7E-4851-9CB2-17BA2055313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232</a:t>
            </a:fld>
            <a:endParaRPr 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27269"/>
              </p:ext>
            </p:extLst>
          </p:nvPr>
        </p:nvGraphicFramePr>
        <p:xfrm>
          <a:off x="1039294" y="1736382"/>
          <a:ext cx="433120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260">
                  <a:extLst>
                    <a:ext uri="{9D8B030D-6E8A-4147-A177-3AD203B41FA5}">
                      <a16:colId xmlns:a16="http://schemas.microsoft.com/office/drawing/2014/main" val="2532415107"/>
                    </a:ext>
                  </a:extLst>
                </a:gridCol>
                <a:gridCol w="276260">
                  <a:extLst>
                    <a:ext uri="{9D8B030D-6E8A-4147-A177-3AD203B41FA5}">
                      <a16:colId xmlns:a16="http://schemas.microsoft.com/office/drawing/2014/main" val="3854061434"/>
                    </a:ext>
                  </a:extLst>
                </a:gridCol>
                <a:gridCol w="276260">
                  <a:extLst>
                    <a:ext uri="{9D8B030D-6E8A-4147-A177-3AD203B41FA5}">
                      <a16:colId xmlns:a16="http://schemas.microsoft.com/office/drawing/2014/main" val="4291676177"/>
                    </a:ext>
                  </a:extLst>
                </a:gridCol>
                <a:gridCol w="276260">
                  <a:extLst>
                    <a:ext uri="{9D8B030D-6E8A-4147-A177-3AD203B41FA5}">
                      <a16:colId xmlns:a16="http://schemas.microsoft.com/office/drawing/2014/main" val="736481971"/>
                    </a:ext>
                  </a:extLst>
                </a:gridCol>
                <a:gridCol w="248462">
                  <a:extLst>
                    <a:ext uri="{9D8B030D-6E8A-4147-A177-3AD203B41FA5}">
                      <a16:colId xmlns:a16="http://schemas.microsoft.com/office/drawing/2014/main" val="732828746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2986868995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404132203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4150105382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2820964456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3873748683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2168980208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2511969580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887405372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3103173509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2452414026"/>
                    </a:ext>
                  </a:extLst>
                </a:gridCol>
                <a:gridCol w="270700">
                  <a:extLst>
                    <a:ext uri="{9D8B030D-6E8A-4147-A177-3AD203B41FA5}">
                      <a16:colId xmlns:a16="http://schemas.microsoft.com/office/drawing/2014/main" val="625853120"/>
                    </a:ext>
                  </a:extLst>
                </a:gridCol>
              </a:tblGrid>
              <a:tr h="370840">
                <a:tc gridSpan="1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Frame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5851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3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86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31905"/>
              </p:ext>
            </p:extLst>
          </p:nvPr>
        </p:nvGraphicFramePr>
        <p:xfrm>
          <a:off x="1039294" y="3114850"/>
          <a:ext cx="4795247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847">
                  <a:extLst>
                    <a:ext uri="{9D8B030D-6E8A-4147-A177-3AD203B41FA5}">
                      <a16:colId xmlns:a16="http://schemas.microsoft.com/office/drawing/2014/main" val="2532415107"/>
                    </a:ext>
                  </a:extLst>
                </a:gridCol>
                <a:gridCol w="276847">
                  <a:extLst>
                    <a:ext uri="{9D8B030D-6E8A-4147-A177-3AD203B41FA5}">
                      <a16:colId xmlns:a16="http://schemas.microsoft.com/office/drawing/2014/main" val="3854061434"/>
                    </a:ext>
                  </a:extLst>
                </a:gridCol>
                <a:gridCol w="276847">
                  <a:extLst>
                    <a:ext uri="{9D8B030D-6E8A-4147-A177-3AD203B41FA5}">
                      <a16:colId xmlns:a16="http://schemas.microsoft.com/office/drawing/2014/main" val="4291676177"/>
                    </a:ext>
                  </a:extLst>
                </a:gridCol>
                <a:gridCol w="276847">
                  <a:extLst>
                    <a:ext uri="{9D8B030D-6E8A-4147-A177-3AD203B41FA5}">
                      <a16:colId xmlns:a16="http://schemas.microsoft.com/office/drawing/2014/main" val="736481971"/>
                    </a:ext>
                  </a:extLst>
                </a:gridCol>
                <a:gridCol w="391126">
                  <a:extLst>
                    <a:ext uri="{9D8B030D-6E8A-4147-A177-3AD203B41FA5}">
                      <a16:colId xmlns:a16="http://schemas.microsoft.com/office/drawing/2014/main" val="732828746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2986868995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404132203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4150105382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2820964456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3873748683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2168980208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2511969580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887405372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3103173509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2452414026"/>
                    </a:ext>
                  </a:extLst>
                </a:gridCol>
                <a:gridCol w="299703">
                  <a:extLst>
                    <a:ext uri="{9D8B030D-6E8A-4147-A177-3AD203B41FA5}">
                      <a16:colId xmlns:a16="http://schemas.microsoft.com/office/drawing/2014/main" val="625853120"/>
                    </a:ext>
                  </a:extLst>
                </a:gridCol>
              </a:tblGrid>
              <a:tr h="370840">
                <a:tc gridSpan="1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Frame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5851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3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86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4680"/>
              </p:ext>
            </p:extLst>
          </p:nvPr>
        </p:nvGraphicFramePr>
        <p:xfrm>
          <a:off x="1039294" y="4502725"/>
          <a:ext cx="698424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260">
                  <a:extLst>
                    <a:ext uri="{9D8B030D-6E8A-4147-A177-3AD203B41FA5}">
                      <a16:colId xmlns:a16="http://schemas.microsoft.com/office/drawing/2014/main" val="2532415107"/>
                    </a:ext>
                  </a:extLst>
                </a:gridCol>
                <a:gridCol w="276260">
                  <a:extLst>
                    <a:ext uri="{9D8B030D-6E8A-4147-A177-3AD203B41FA5}">
                      <a16:colId xmlns:a16="http://schemas.microsoft.com/office/drawing/2014/main" val="3854061434"/>
                    </a:ext>
                  </a:extLst>
                </a:gridCol>
                <a:gridCol w="276260">
                  <a:extLst>
                    <a:ext uri="{9D8B030D-6E8A-4147-A177-3AD203B41FA5}">
                      <a16:colId xmlns:a16="http://schemas.microsoft.com/office/drawing/2014/main" val="4291676177"/>
                    </a:ext>
                  </a:extLst>
                </a:gridCol>
                <a:gridCol w="276260">
                  <a:extLst>
                    <a:ext uri="{9D8B030D-6E8A-4147-A177-3AD203B41FA5}">
                      <a16:colId xmlns:a16="http://schemas.microsoft.com/office/drawing/2014/main" val="736481971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732828746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2986868995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404132203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4150105382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2820964456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3873748683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2168980208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2511969580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887405372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3103173509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2452414026"/>
                    </a:ext>
                  </a:extLst>
                </a:gridCol>
                <a:gridCol w="489934">
                  <a:extLst>
                    <a:ext uri="{9D8B030D-6E8A-4147-A177-3AD203B41FA5}">
                      <a16:colId xmlns:a16="http://schemas.microsoft.com/office/drawing/2014/main" val="625853120"/>
                    </a:ext>
                  </a:extLst>
                </a:gridCol>
              </a:tblGrid>
              <a:tr h="370840">
                <a:tc gridSpan="16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Frame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65851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3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862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039294" y="1365161"/>
            <a:ext cx="0" cy="4604197"/>
          </a:xfrm>
          <a:prstGeom prst="line">
            <a:avLst/>
          </a:prstGeom>
          <a:ln w="38100">
            <a:prstDash val="sysDot"/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488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Garbage Data </a:t>
            </a:r>
            <a:r>
              <a:rPr lang="en-US" dirty="0"/>
              <a:t>Filtering </a:t>
            </a:r>
            <a:r>
              <a:rPr lang="ko-KR" altLang="en-US" dirty="0"/>
              <a:t>순서도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C44A-1627-45C7-A081-C355B19C5F3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233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22737" y="1506827"/>
            <a:ext cx="4781151" cy="4420921"/>
            <a:chOff x="1622737" y="1384479"/>
            <a:chExt cx="4781151" cy="4543270"/>
          </a:xfrm>
        </p:grpSpPr>
        <p:sp>
          <p:nvSpPr>
            <p:cNvPr id="8" name="순서도: 수행의 시작/종료 7"/>
            <p:cNvSpPr/>
            <p:nvPr/>
          </p:nvSpPr>
          <p:spPr>
            <a:xfrm>
              <a:off x="4233798" y="1384479"/>
              <a:ext cx="1299596" cy="345767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시작</a:t>
              </a:r>
              <a:endParaRPr lang="en-US" dirty="0"/>
            </a:p>
          </p:txBody>
        </p:sp>
        <p:sp>
          <p:nvSpPr>
            <p:cNvPr id="10" name="순서도: 처리 9"/>
            <p:cNvSpPr/>
            <p:nvPr/>
          </p:nvSpPr>
          <p:spPr>
            <a:xfrm>
              <a:off x="3376105" y="2088929"/>
              <a:ext cx="3027783" cy="41210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SOH/Header Reading</a:t>
              </a:r>
            </a:p>
          </p:txBody>
        </p:sp>
        <p:sp>
          <p:nvSpPr>
            <p:cNvPr id="11" name="순서도: 대체 처리 10"/>
            <p:cNvSpPr/>
            <p:nvPr/>
          </p:nvSpPr>
          <p:spPr>
            <a:xfrm>
              <a:off x="1622737" y="3528662"/>
              <a:ext cx="1263465" cy="44409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 NACK</a:t>
              </a:r>
            </a:p>
          </p:txBody>
        </p:sp>
        <p:sp>
          <p:nvSpPr>
            <p:cNvPr id="12" name="순서도: 판단 11"/>
            <p:cNvSpPr/>
            <p:nvPr/>
          </p:nvSpPr>
          <p:spPr>
            <a:xfrm>
              <a:off x="4233798" y="3509883"/>
              <a:ext cx="1312396" cy="4816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Y/N</a:t>
              </a:r>
            </a:p>
          </p:txBody>
        </p:sp>
        <p:sp>
          <p:nvSpPr>
            <p:cNvPr id="13" name="순서도: 처리 12"/>
            <p:cNvSpPr/>
            <p:nvPr/>
          </p:nvSpPr>
          <p:spPr>
            <a:xfrm>
              <a:off x="3376105" y="2841232"/>
              <a:ext cx="3027783" cy="36050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SOH/Header Validation</a:t>
              </a:r>
            </a:p>
          </p:txBody>
        </p:sp>
        <p:sp>
          <p:nvSpPr>
            <p:cNvPr id="14" name="순서도: 수행의 시작/종료 13"/>
            <p:cNvSpPr/>
            <p:nvPr/>
          </p:nvSpPr>
          <p:spPr>
            <a:xfrm>
              <a:off x="4233798" y="5588769"/>
              <a:ext cx="1299596" cy="33898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종료</a:t>
              </a:r>
              <a:endParaRPr lang="en-US" dirty="0"/>
            </a:p>
          </p:txBody>
        </p:sp>
        <p:sp>
          <p:nvSpPr>
            <p:cNvPr id="15" name="순서도: 처리 14"/>
            <p:cNvSpPr/>
            <p:nvPr/>
          </p:nvSpPr>
          <p:spPr>
            <a:xfrm>
              <a:off x="3376105" y="4283019"/>
              <a:ext cx="3027783" cy="36050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Body Reading</a:t>
              </a:r>
            </a:p>
          </p:txBody>
        </p:sp>
        <p:sp>
          <p:nvSpPr>
            <p:cNvPr id="16" name="순서도: 대체 처리 15"/>
            <p:cNvSpPr/>
            <p:nvPr/>
          </p:nvSpPr>
          <p:spPr>
            <a:xfrm>
              <a:off x="4288665" y="4918886"/>
              <a:ext cx="1184856" cy="38060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 ACK</a:t>
              </a:r>
            </a:p>
          </p:txBody>
        </p:sp>
        <p:cxnSp>
          <p:nvCxnSpPr>
            <p:cNvPr id="24" name="직선 화살표 연결선 23"/>
            <p:cNvCxnSpPr>
              <a:stCxn id="10" idx="2"/>
            </p:cNvCxnSpPr>
            <p:nvPr/>
          </p:nvCxnSpPr>
          <p:spPr>
            <a:xfrm flipH="1">
              <a:off x="4889996" y="2501032"/>
              <a:ext cx="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0" idx="2"/>
              <a:endCxn id="13" idx="0"/>
            </p:cNvCxnSpPr>
            <p:nvPr/>
          </p:nvCxnSpPr>
          <p:spPr>
            <a:xfrm>
              <a:off x="4889997" y="2501032"/>
              <a:ext cx="0" cy="34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3" idx="2"/>
              <a:endCxn id="12" idx="0"/>
            </p:cNvCxnSpPr>
            <p:nvPr/>
          </p:nvCxnSpPr>
          <p:spPr>
            <a:xfrm flipH="1">
              <a:off x="4889996" y="3201741"/>
              <a:ext cx="1" cy="30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2" idx="1"/>
              <a:endCxn id="11" idx="3"/>
            </p:cNvCxnSpPr>
            <p:nvPr/>
          </p:nvCxnSpPr>
          <p:spPr>
            <a:xfrm flipH="1">
              <a:off x="2886202" y="3750712"/>
              <a:ext cx="1347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8" idx="2"/>
              <a:endCxn id="10" idx="0"/>
            </p:cNvCxnSpPr>
            <p:nvPr/>
          </p:nvCxnSpPr>
          <p:spPr>
            <a:xfrm>
              <a:off x="4883596" y="1730246"/>
              <a:ext cx="6401" cy="358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2" idx="2"/>
              <a:endCxn id="15" idx="0"/>
            </p:cNvCxnSpPr>
            <p:nvPr/>
          </p:nvCxnSpPr>
          <p:spPr>
            <a:xfrm>
              <a:off x="4889996" y="3991542"/>
              <a:ext cx="1" cy="291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15" idx="2"/>
              <a:endCxn id="16" idx="0"/>
            </p:cNvCxnSpPr>
            <p:nvPr/>
          </p:nvCxnSpPr>
          <p:spPr>
            <a:xfrm flipH="1">
              <a:off x="4881093" y="4643528"/>
              <a:ext cx="8904" cy="275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16" idx="2"/>
              <a:endCxn id="14" idx="0"/>
            </p:cNvCxnSpPr>
            <p:nvPr/>
          </p:nvCxnSpPr>
          <p:spPr>
            <a:xfrm>
              <a:off x="4881093" y="5299493"/>
              <a:ext cx="2503" cy="289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11" idx="2"/>
              <a:endCxn id="14" idx="1"/>
            </p:cNvCxnSpPr>
            <p:nvPr/>
          </p:nvCxnSpPr>
          <p:spPr>
            <a:xfrm rot="16200000" flipH="1">
              <a:off x="2351386" y="3875846"/>
              <a:ext cx="1785498" cy="19793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 59"/>
            <p:cNvCxnSpPr>
              <a:stCxn id="14" idx="3"/>
              <a:endCxn id="8" idx="3"/>
            </p:cNvCxnSpPr>
            <p:nvPr/>
          </p:nvCxnSpPr>
          <p:spPr>
            <a:xfrm flipV="1">
              <a:off x="5533394" y="1557363"/>
              <a:ext cx="12700" cy="4200896"/>
            </a:xfrm>
            <a:prstGeom prst="bentConnector3">
              <a:avLst>
                <a:gd name="adj1" fmla="val 178981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390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 필터링 통신 프레임 구조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F91E-49A2-476D-9B82-FC8F5D651F3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234</a:t>
            </a:fld>
            <a:endParaRPr lang="en-US"/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40806"/>
              </p:ext>
            </p:extLst>
          </p:nvPr>
        </p:nvGraphicFramePr>
        <p:xfrm>
          <a:off x="826416" y="1278193"/>
          <a:ext cx="8511074" cy="485798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70669">
                  <a:extLst>
                    <a:ext uri="{9D8B030D-6E8A-4147-A177-3AD203B41FA5}">
                      <a16:colId xmlns:a16="http://schemas.microsoft.com/office/drawing/2014/main" val="3649748749"/>
                    </a:ext>
                  </a:extLst>
                </a:gridCol>
                <a:gridCol w="1203867">
                  <a:extLst>
                    <a:ext uri="{9D8B030D-6E8A-4147-A177-3AD203B41FA5}">
                      <a16:colId xmlns:a16="http://schemas.microsoft.com/office/drawing/2014/main" val="2981431483"/>
                    </a:ext>
                  </a:extLst>
                </a:gridCol>
                <a:gridCol w="2547425">
                  <a:extLst>
                    <a:ext uri="{9D8B030D-6E8A-4147-A177-3AD203B41FA5}">
                      <a16:colId xmlns:a16="http://schemas.microsoft.com/office/drawing/2014/main" val="1768276085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561864598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3845973093"/>
                    </a:ext>
                  </a:extLst>
                </a:gridCol>
                <a:gridCol w="424835">
                  <a:extLst>
                    <a:ext uri="{9D8B030D-6E8A-4147-A177-3AD203B41FA5}">
                      <a16:colId xmlns:a16="http://schemas.microsoft.com/office/drawing/2014/main" val="2238780480"/>
                    </a:ext>
                  </a:extLst>
                </a:gridCol>
                <a:gridCol w="2071908">
                  <a:extLst>
                    <a:ext uri="{9D8B030D-6E8A-4147-A177-3AD203B41FA5}">
                      <a16:colId xmlns:a16="http://schemas.microsoft.com/office/drawing/2014/main" val="4134734739"/>
                    </a:ext>
                  </a:extLst>
                </a:gridCol>
              </a:tblGrid>
              <a:tr h="33805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 dirty="0">
                          <a:effectLst/>
                        </a:rPr>
                        <a:t>구분</a:t>
                      </a:r>
                      <a:endParaRPr lang="en-US" sz="160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spc="-50" dirty="0">
                          <a:effectLst/>
                        </a:rPr>
                        <a:t>내용</a:t>
                      </a:r>
                      <a:endParaRPr lang="en-US" sz="160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spc="-50">
                          <a:effectLst/>
                        </a:rPr>
                        <a:t>검증</a:t>
                      </a:r>
                      <a:endParaRPr lang="en-US" sz="160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spc="-50" dirty="0">
                          <a:effectLst/>
                        </a:rPr>
                        <a:t>타입</a:t>
                      </a:r>
                      <a:endParaRPr lang="en-US" sz="160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>
                          <a:effectLst/>
                        </a:rPr>
                        <a:t>길이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600" spc="-50">
                          <a:effectLst/>
                        </a:rPr>
                        <a:t>비고</a:t>
                      </a:r>
                      <a:endParaRPr lang="en-US" sz="160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4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2775799838"/>
                  </a:ext>
                </a:extLst>
              </a:tr>
              <a:tr h="523448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Header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 Code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b="1" u="none" spc="-75" dirty="0" err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운영코드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uchar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세부 운영코드 참조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410027540"/>
                  </a:ext>
                </a:extLst>
              </a:tr>
              <a:tr h="525509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Flow Control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메시지 응답 여부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uchar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0x00: </a:t>
                      </a:r>
                      <a:r>
                        <a:rPr lang="ko-KR" sz="1600" b="1" u="none" spc="-75" dirty="0" err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응답없음</a:t>
                      </a:r>
                      <a:r>
                        <a:rPr lang="en-US" altLang="ko-KR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(NACK)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0x01: </a:t>
                      </a:r>
                      <a:r>
                        <a:rPr lang="ko-KR" sz="1600" b="1" u="none" spc="-75" dirty="0" err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응답요구</a:t>
                      </a:r>
                      <a:r>
                        <a:rPr lang="en-US" altLang="ko-KR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(ACK)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1979880749"/>
                  </a:ext>
                </a:extLst>
              </a:tr>
              <a:tr h="754561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C/L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Continuous / Last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uchar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1600" b="1" u="none" spc="-75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0x11: </a:t>
                      </a:r>
                      <a:r>
                        <a:rPr lang="ko-KR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전송 시작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0x01: </a:t>
                      </a:r>
                      <a:r>
                        <a:rPr lang="ko-KR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전송 계속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0x00: </a:t>
                      </a:r>
                      <a:r>
                        <a:rPr lang="ko-KR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전송 종료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3356879225"/>
                  </a:ext>
                </a:extLst>
              </a:tr>
              <a:tr h="523448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b="1" u="none" spc="-75" dirty="0" err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시간정보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전송 </a:t>
                      </a:r>
                      <a:r>
                        <a:rPr lang="ko-KR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시각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 err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uint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년</a:t>
                      </a: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월</a:t>
                      </a: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일</a:t>
                      </a: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</a:t>
                      </a: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분</a:t>
                      </a: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  <a:r>
                        <a:rPr lang="en-US" sz="1600" b="1" u="none" spc="-75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sz="1600" b="1" u="none" spc="-75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1043549706"/>
                  </a:ext>
                </a:extLst>
              </a:tr>
              <a:tr h="523448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Data Length</a:t>
                      </a:r>
                      <a:endParaRPr lang="en-US" sz="1600" spc="-75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altLang="ko-KR" sz="1600" spc="-75" dirty="0">
                          <a:effectLst/>
                        </a:rPr>
                        <a:t>Body </a:t>
                      </a:r>
                      <a:r>
                        <a:rPr lang="ko-KR" sz="1600" spc="-75" dirty="0">
                          <a:effectLst/>
                        </a:rPr>
                        <a:t>데이터 크기</a:t>
                      </a:r>
                      <a:endParaRPr lang="en-US" sz="1600" spc="-75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 dirty="0">
                          <a:effectLst/>
                        </a:rPr>
                        <a:t>X</a:t>
                      </a:r>
                      <a:endParaRPr lang="en-US" sz="1600" spc="-75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 dirty="0" err="1">
                          <a:effectLst/>
                        </a:rPr>
                        <a:t>ushort</a:t>
                      </a:r>
                      <a:endParaRPr lang="en-US" sz="1600" spc="-75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2</a:t>
                      </a:r>
                      <a:endParaRPr lang="en-US" sz="1600" spc="-75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n</a:t>
                      </a:r>
                      <a:endParaRPr lang="en-US" sz="1600" spc="-75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503462674"/>
                  </a:ext>
                </a:extLst>
              </a:tr>
              <a:tr h="523448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 dirty="0">
                          <a:effectLst/>
                        </a:rPr>
                        <a:t>단말기</a:t>
                      </a:r>
                      <a:r>
                        <a:rPr lang="en-US" sz="1600" spc="-75" dirty="0">
                          <a:effectLst/>
                        </a:rPr>
                        <a:t> ID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l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altLang="en-US" sz="1600" spc="-75" dirty="0">
                          <a:effectLst/>
                        </a:rPr>
                        <a:t> 단말기 고유번호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 dirty="0">
                          <a:effectLst/>
                        </a:rPr>
                        <a:t>X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uint</a:t>
                      </a:r>
                      <a:endParaRPr lang="en-US" sz="1600" spc="-75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4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4021576397"/>
                  </a:ext>
                </a:extLst>
              </a:tr>
              <a:tr h="523448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Sequence No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 dirty="0" err="1">
                          <a:effectLst/>
                        </a:rPr>
                        <a:t>송신정보에</a:t>
                      </a:r>
                      <a:r>
                        <a:rPr lang="ko-KR" sz="1600" spc="-75" dirty="0">
                          <a:effectLst/>
                        </a:rPr>
                        <a:t> 대한 일련번호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 dirty="0">
                          <a:effectLst/>
                        </a:rPr>
                        <a:t>X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>
                          <a:effectLst/>
                        </a:rPr>
                        <a:t>uint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4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 dirty="0">
                          <a:effectLst/>
                        </a:rPr>
                        <a:t>순차적 증가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4221181723"/>
                  </a:ext>
                </a:extLst>
              </a:tr>
              <a:tr h="523448"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Body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>
                          <a:effectLst/>
                        </a:rPr>
                        <a:t>Data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ko-KR" sz="1600" spc="-75">
                          <a:effectLst/>
                        </a:rPr>
                        <a:t>운영 코드에 따른 데이터</a:t>
                      </a:r>
                      <a:endParaRPr lang="en-US" sz="1600" spc="-75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X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  <a:defRPr/>
                      </a:pPr>
                      <a:r>
                        <a:rPr lang="en-US" sz="1600" spc="-75" dirty="0" err="1">
                          <a:effectLst/>
                        </a:rPr>
                        <a:t>OpBody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n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tc>
                  <a:txBody>
                    <a:bodyPr/>
                    <a:lstStyle/>
                    <a:p>
                      <a:pPr marL="63500" marR="6350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22350" algn="l"/>
                          <a:tab pos="1530350" algn="l"/>
                          <a:tab pos="2044700" algn="l"/>
                          <a:tab pos="2559050" algn="l"/>
                          <a:tab pos="3067050" algn="l"/>
                          <a:tab pos="3581400" algn="l"/>
                          <a:tab pos="4095750" algn="l"/>
                          <a:tab pos="4603750" algn="l"/>
                          <a:tab pos="5118100" algn="l"/>
                          <a:tab pos="5632450" algn="l"/>
                          <a:tab pos="6654800" algn="l"/>
                          <a:tab pos="7162800" algn="l"/>
                          <a:tab pos="7677150" algn="l"/>
                          <a:tab pos="8191500" algn="l"/>
                          <a:tab pos="8699500" algn="l"/>
                          <a:tab pos="9213850" algn="l"/>
                          <a:tab pos="9728200" algn="l"/>
                          <a:tab pos="10236200" algn="l"/>
                          <a:tab pos="10750550" algn="l"/>
                          <a:tab pos="11264900" algn="l"/>
                          <a:tab pos="11772900" algn="l"/>
                          <a:tab pos="12287250" algn="l"/>
                          <a:tab pos="12801600" algn="l"/>
                          <a:tab pos="13309600" algn="l"/>
                          <a:tab pos="13823950" algn="l"/>
                          <a:tab pos="14331950" algn="l"/>
                          <a:tab pos="14846300" algn="l"/>
                          <a:tab pos="15360650" algn="l"/>
                          <a:tab pos="15868650" algn="l"/>
                          <a:tab pos="16383000" algn="l"/>
                        </a:tabLst>
                      </a:pPr>
                      <a:r>
                        <a:rPr lang="en-US" sz="1600" spc="-75" dirty="0">
                          <a:effectLst/>
                        </a:rPr>
                        <a:t> </a:t>
                      </a:r>
                      <a:endParaRPr lang="en-US" sz="1600" spc="-75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-윤고딕120"/>
                      </a:endParaRPr>
                    </a:p>
                  </a:txBody>
                  <a:tcPr marL="0" marR="17780" marT="17780" marB="53975" anchor="ctr"/>
                </a:tc>
                <a:extLst>
                  <a:ext uri="{0D108BD9-81ED-4DB2-BD59-A6C34878D82A}">
                    <a16:rowId xmlns:a16="http://schemas.microsoft.com/office/drawing/2014/main" val="60239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396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DED3-E3DB-4B24-AC85-0981E3CA33E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235</a:t>
            </a:fld>
            <a:endParaRPr 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16810"/>
              </p:ext>
            </p:extLst>
          </p:nvPr>
        </p:nvGraphicFramePr>
        <p:xfrm>
          <a:off x="827495" y="1315759"/>
          <a:ext cx="8554249" cy="2625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3369">
                  <a:extLst>
                    <a:ext uri="{9D8B030D-6E8A-4147-A177-3AD203B41FA5}">
                      <a16:colId xmlns:a16="http://schemas.microsoft.com/office/drawing/2014/main" val="2532415107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3158194278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3854061434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4291676177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736481971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732828746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2986868995"/>
                    </a:ext>
                  </a:extLst>
                </a:gridCol>
              </a:tblGrid>
              <a:tr h="5250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구분</a:t>
                      </a:r>
                      <a:endParaRPr lang="en-US" sz="20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862"/>
                  </a:ext>
                </a:extLst>
              </a:tr>
              <a:tr h="5250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데이터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년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월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일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시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분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초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94671"/>
                  </a:ext>
                </a:extLst>
              </a:tr>
              <a:tr h="5250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최대값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(20) 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254796"/>
                  </a:ext>
                </a:extLst>
              </a:tr>
              <a:tr h="5250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비트 수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944778"/>
                  </a:ext>
                </a:extLst>
              </a:tr>
              <a:tr h="5250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바이트 수</a:t>
                      </a:r>
                      <a:endParaRPr lang="en-US" sz="20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659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399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 프로토콜</a:t>
            </a:r>
            <a:r>
              <a:rPr lang="en-US"/>
              <a:t> </a:t>
            </a:r>
            <a:r>
              <a:rPr lang="ko-KR" altLang="en-US"/>
              <a:t>실습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전송시각</a:t>
            </a:r>
            <a:r>
              <a:rPr lang="ko-KR" altLang="en-US" dirty="0"/>
              <a:t> 데이터 </a:t>
            </a:r>
            <a:r>
              <a:rPr lang="ko-KR" altLang="en-US" dirty="0" err="1"/>
              <a:t>필터링</a:t>
            </a:r>
            <a:endParaRPr lang="en-US" altLang="ko-KR" dirty="0"/>
          </a:p>
          <a:p>
            <a:r>
              <a:rPr lang="en-US" altLang="ko-KR" dirty="0"/>
              <a:t>ACK/NACK </a:t>
            </a:r>
            <a:r>
              <a:rPr lang="ko-KR" altLang="en-US" dirty="0"/>
              <a:t>기능 구현</a:t>
            </a:r>
            <a:endParaRPr lang="en-US" altLang="ko-KR" dirty="0"/>
          </a:p>
          <a:p>
            <a:r>
              <a:rPr lang="ko-KR" altLang="en-US" dirty="0"/>
              <a:t>파일 송수신 기능 구현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908B-9191-4E08-AA85-9312C4E451F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7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통신절차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800713" cy="4921692"/>
          </a:xfrm>
        </p:spPr>
        <p:txBody>
          <a:bodyPr>
            <a:noAutofit/>
          </a:bodyPr>
          <a:lstStyle/>
          <a:p>
            <a:pPr>
              <a:buFont typeface="+mj-lt"/>
              <a:buAutoNum type="romanUcPeriod"/>
            </a:pPr>
            <a:r>
              <a:rPr lang="en-US" altLang="ko-KR" sz="2200"/>
              <a:t>Flow Control : </a:t>
            </a:r>
            <a:r>
              <a:rPr lang="ko-KR" altLang="en-US" sz="2200"/>
              <a:t>응답 요구 없음</a:t>
            </a:r>
            <a:endParaRPr lang="en-US" altLang="ko-KR" sz="2200"/>
          </a:p>
          <a:p>
            <a:pPr marL="971550" lvl="1" indent="-514350">
              <a:buFont typeface="+mj-lt"/>
              <a:buAutoNum type="arabicParenR"/>
            </a:pPr>
            <a:r>
              <a:rPr lang="ko-KR" altLang="en-US" sz="2200"/>
              <a:t>응답요구가 없는 경우에는 데이터 송신 후 통신절차가 끝남</a:t>
            </a:r>
            <a:r>
              <a:rPr lang="en-US" altLang="ko-KR" sz="2200"/>
              <a:t>.</a:t>
            </a:r>
          </a:p>
          <a:p>
            <a:pPr marL="971550" lvl="1" indent="-514350">
              <a:buFont typeface="+mj-lt"/>
              <a:buAutoNum type="arabicParenR"/>
            </a:pPr>
            <a:endParaRPr lang="en-US" sz="2200"/>
          </a:p>
          <a:p>
            <a:pPr>
              <a:buFont typeface="+mj-lt"/>
              <a:buAutoNum type="romanUcPeriod"/>
            </a:pPr>
            <a:r>
              <a:rPr lang="en-US" altLang="ko-KR" sz="2200"/>
              <a:t>Flow Control : </a:t>
            </a:r>
            <a:r>
              <a:rPr lang="ko-KR" altLang="en-US" sz="2200"/>
              <a:t>응답요구 필요</a:t>
            </a:r>
            <a:endParaRPr lang="en-US" altLang="ko-KR" sz="2200"/>
          </a:p>
          <a:p>
            <a:pPr marL="914400" lvl="1" indent="-457200" latinLnBrk="1">
              <a:buFont typeface="+mj-lt"/>
              <a:buAutoNum type="arabicParenR"/>
            </a:pPr>
            <a:r>
              <a:rPr lang="ko-KR" altLang="en-US" sz="2200"/>
              <a:t>데이터의 용량이 클 경우</a:t>
            </a:r>
            <a:r>
              <a:rPr lang="en-US" sz="2200"/>
              <a:t> C/L</a:t>
            </a:r>
            <a:r>
              <a:rPr lang="ko-KR" altLang="en-US" sz="2200"/>
              <a:t>값을</a:t>
            </a:r>
            <a:r>
              <a:rPr lang="en-US" sz="2200"/>
              <a:t> 0x01</a:t>
            </a:r>
            <a:r>
              <a:rPr lang="ko-KR" altLang="en-US" sz="2200"/>
              <a:t>로 설정하여 여러 패킷으로 나누어 보냄</a:t>
            </a:r>
            <a:endParaRPr lang="en-US" sz="2200"/>
          </a:p>
          <a:p>
            <a:pPr marL="914400" lvl="1" indent="-457200" latinLnBrk="1">
              <a:buFont typeface="+mj-lt"/>
              <a:buAutoNum type="arabicParenR"/>
            </a:pPr>
            <a:r>
              <a:rPr lang="ko-KR" altLang="en-US" sz="2200"/>
              <a:t>수신한 메시지를 검사하여 응답</a:t>
            </a:r>
            <a:r>
              <a:rPr lang="en-US" sz="2200"/>
              <a:t>(ACK/NACK)</a:t>
            </a:r>
            <a:r>
              <a:rPr lang="ko-KR" altLang="en-US" sz="2200"/>
              <a:t>을 전송</a:t>
            </a:r>
            <a:endParaRPr lang="en-US" sz="2200"/>
          </a:p>
          <a:p>
            <a:pPr marL="914400" lvl="1" indent="-457200" latinLnBrk="1">
              <a:buFont typeface="+mj-lt"/>
              <a:buAutoNum type="arabicParenR"/>
            </a:pPr>
            <a:r>
              <a:rPr lang="en-US" sz="2200"/>
              <a:t>NAK</a:t>
            </a:r>
            <a:r>
              <a:rPr lang="ko-KR" altLang="en-US" sz="2200"/>
              <a:t>응답일 경우 송신측은 정해진 반복회수 만큼 재전송을 함</a:t>
            </a:r>
            <a:endParaRPr lang="en-US" sz="2200"/>
          </a:p>
          <a:p>
            <a:pPr marL="914400" lvl="1" indent="-457200" latinLnBrk="1">
              <a:buFont typeface="+mj-lt"/>
              <a:buAutoNum type="arabicParenR"/>
            </a:pPr>
            <a:r>
              <a:rPr lang="ko-KR" altLang="en-US" sz="2200"/>
              <a:t>전송할 데이터가 계속 이어질 경우 </a:t>
            </a:r>
            <a:r>
              <a:rPr lang="en-US" sz="2200"/>
              <a:t>① ~ ②</a:t>
            </a:r>
            <a:r>
              <a:rPr lang="ko-KR" altLang="en-US" sz="2200"/>
              <a:t>를 반복 수행함</a:t>
            </a:r>
            <a:endParaRPr lang="en-US" sz="2200"/>
          </a:p>
          <a:p>
            <a:pPr marL="914400" lvl="1" indent="-457200" latinLnBrk="1">
              <a:buFont typeface="+mj-lt"/>
              <a:buAutoNum type="arabicParenR"/>
            </a:pPr>
            <a:r>
              <a:rPr lang="ko-KR" altLang="en-US" sz="2200"/>
              <a:t>마지막 데이터를 전송할 때</a:t>
            </a:r>
            <a:r>
              <a:rPr lang="en-US" sz="2200"/>
              <a:t> C/L</a:t>
            </a:r>
            <a:r>
              <a:rPr lang="ko-KR" altLang="en-US" sz="2200"/>
              <a:t>값을</a:t>
            </a:r>
            <a:r>
              <a:rPr lang="en-US" sz="2200"/>
              <a:t> 0x00</a:t>
            </a:r>
            <a:r>
              <a:rPr lang="ko-KR" altLang="en-US" sz="2200"/>
              <a:t>으로 설정하여 전송함</a:t>
            </a:r>
            <a:endParaRPr lang="en-US" sz="2200"/>
          </a:p>
          <a:p>
            <a:pPr marL="914400" lvl="1" indent="-457200">
              <a:buFont typeface="+mj-lt"/>
              <a:buAutoNum type="arabicParenR"/>
            </a:pPr>
            <a:r>
              <a:rPr lang="ko-KR" altLang="en-US" sz="2200"/>
              <a:t>수신한 메시지를 검사하여 응답</a:t>
            </a:r>
            <a:r>
              <a:rPr lang="en-US" sz="2200"/>
              <a:t>(ACK/NACK)</a:t>
            </a:r>
            <a:r>
              <a:rPr lang="ko-KR" altLang="en-US" sz="2200"/>
              <a:t>을 보냄</a:t>
            </a:r>
            <a:endParaRPr lang="en-US" sz="22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CFC1-1395-49E3-A687-944B71D3A45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3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ACK(</a:t>
            </a:r>
            <a:r>
              <a:rPr lang="ko-KR" altLang="en-US"/>
              <a:t>응답요구 없음</a:t>
            </a:r>
            <a:r>
              <a:rPr lang="en-US" altLang="ko-KR"/>
              <a:t>)</a:t>
            </a:r>
            <a:r>
              <a:rPr lang="en-US"/>
              <a:t> </a:t>
            </a:r>
            <a:r>
              <a:rPr lang="ko-KR" altLang="en-US"/>
              <a:t>통신 절차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39D99-5503-4300-9DE5-8BE5F99CAF5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238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 flipH="1">
            <a:off x="6774201" y="2087777"/>
            <a:ext cx="51064" cy="3743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71773" y="2241630"/>
            <a:ext cx="64683" cy="3582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893078" y="2651561"/>
            <a:ext cx="2731559" cy="435328"/>
            <a:chOff x="2283918" y="2255926"/>
            <a:chExt cx="2165026" cy="482884"/>
          </a:xfrm>
        </p:grpSpPr>
        <p:cxnSp>
          <p:nvCxnSpPr>
            <p:cNvPr id="33" name="직선 화살표 연결선 32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825827" y="2255926"/>
              <a:ext cx="996354" cy="37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</a:rPr>
                <a:t>데이터 송신</a:t>
              </a:r>
              <a:endParaRPr lang="ko-KR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71667" y="1597517"/>
            <a:ext cx="611588" cy="717959"/>
            <a:chOff x="656700" y="1506299"/>
            <a:chExt cx="447000" cy="602270"/>
          </a:xfrm>
        </p:grpSpPr>
        <p:sp>
          <p:nvSpPr>
            <p:cNvPr id="21" name="이등변 삼각형 20"/>
            <p:cNvSpPr/>
            <p:nvPr/>
          </p:nvSpPr>
          <p:spPr>
            <a:xfrm>
              <a:off x="656700" y="1698036"/>
              <a:ext cx="447000" cy="41053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716792" y="1506299"/>
              <a:ext cx="326816" cy="3385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519471" y="1523671"/>
            <a:ext cx="611588" cy="717959"/>
            <a:chOff x="656700" y="1506299"/>
            <a:chExt cx="447000" cy="602270"/>
          </a:xfrm>
        </p:grpSpPr>
        <p:sp>
          <p:nvSpPr>
            <p:cNvPr id="40" name="이등변 삼각형 39"/>
            <p:cNvSpPr/>
            <p:nvPr/>
          </p:nvSpPr>
          <p:spPr>
            <a:xfrm>
              <a:off x="656700" y="1698036"/>
              <a:ext cx="447000" cy="41053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716792" y="1506299"/>
              <a:ext cx="326816" cy="3385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703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ACK(</a:t>
            </a:r>
            <a:r>
              <a:rPr lang="ko-KR" altLang="en-US"/>
              <a:t>응답 요구</a:t>
            </a:r>
            <a:r>
              <a:rPr lang="en-US" altLang="ko-KR"/>
              <a:t>)</a:t>
            </a:r>
            <a:r>
              <a:rPr lang="en-US"/>
              <a:t> </a:t>
            </a:r>
            <a:r>
              <a:rPr lang="ko-KR" altLang="en-US"/>
              <a:t>통신 절차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F511-4D9D-4615-8885-F74A458057D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239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 flipH="1">
            <a:off x="6783897" y="1898306"/>
            <a:ext cx="51064" cy="3743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81469" y="2052159"/>
            <a:ext cx="64683" cy="3582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02774" y="2462090"/>
            <a:ext cx="2731559" cy="435328"/>
            <a:chOff x="2283918" y="2255926"/>
            <a:chExt cx="2165026" cy="482884"/>
          </a:xfrm>
        </p:grpSpPr>
        <p:cxnSp>
          <p:nvCxnSpPr>
            <p:cNvPr id="33" name="직선 화살표 연결선 32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758987" y="2255926"/>
              <a:ext cx="1214887" cy="37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(1) </a:t>
              </a:r>
              <a:r>
                <a:rPr lang="ko-KR" altLang="en-US" sz="1600"/>
                <a:t>데이터 송신</a:t>
              </a:r>
              <a:endParaRPr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81363" y="1408046"/>
            <a:ext cx="611588" cy="717959"/>
            <a:chOff x="656700" y="1506299"/>
            <a:chExt cx="447000" cy="602270"/>
          </a:xfrm>
        </p:grpSpPr>
        <p:sp>
          <p:nvSpPr>
            <p:cNvPr id="21" name="이등변 삼각형 20"/>
            <p:cNvSpPr/>
            <p:nvPr/>
          </p:nvSpPr>
          <p:spPr>
            <a:xfrm>
              <a:off x="656700" y="1698036"/>
              <a:ext cx="447000" cy="41053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716792" y="1506299"/>
              <a:ext cx="326816" cy="3385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529167" y="1334200"/>
            <a:ext cx="611588" cy="717959"/>
            <a:chOff x="656700" y="1506299"/>
            <a:chExt cx="447000" cy="602270"/>
          </a:xfrm>
        </p:grpSpPr>
        <p:sp>
          <p:nvSpPr>
            <p:cNvPr id="40" name="이등변 삼각형 39"/>
            <p:cNvSpPr/>
            <p:nvPr/>
          </p:nvSpPr>
          <p:spPr>
            <a:xfrm>
              <a:off x="656700" y="1698036"/>
              <a:ext cx="447000" cy="41053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716792" y="1506299"/>
              <a:ext cx="326816" cy="3385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924973" y="3210575"/>
            <a:ext cx="2731559" cy="435328"/>
            <a:chOff x="2283918" y="2255926"/>
            <a:chExt cx="2165026" cy="482884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58987" y="2255926"/>
              <a:ext cx="746669" cy="37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accent2">
                      <a:lumMod val="75000"/>
                    </a:schemeClr>
                  </a:solidFill>
                </a:rPr>
                <a:t>(2) NACK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45" name="직선 화살표 연결선 44"/>
          <p:cNvCxnSpPr/>
          <p:nvPr/>
        </p:nvCxnSpPr>
        <p:spPr>
          <a:xfrm>
            <a:off x="3902774" y="4441243"/>
            <a:ext cx="273155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02157" y="4005915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(3) </a:t>
            </a:r>
            <a:r>
              <a:rPr lang="ko-KR" altLang="en-US" sz="1600"/>
              <a:t>데이터 재송신</a:t>
            </a:r>
            <a:endParaRPr lang="ko-KR" altLang="en-US" sz="1600" dirty="0"/>
          </a:p>
        </p:txBody>
      </p:sp>
      <p:grpSp>
        <p:nvGrpSpPr>
          <p:cNvPr id="47" name="그룹 46"/>
          <p:cNvGrpSpPr/>
          <p:nvPr/>
        </p:nvGrpSpPr>
        <p:grpSpPr>
          <a:xfrm>
            <a:off x="3902774" y="4777496"/>
            <a:ext cx="2731559" cy="435328"/>
            <a:chOff x="2283918" y="2255926"/>
            <a:chExt cx="2165026" cy="482884"/>
          </a:xfrm>
        </p:grpSpPr>
        <p:cxnSp>
          <p:nvCxnSpPr>
            <p:cNvPr id="48" name="직선 화살표 연결선 47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58987" y="2255926"/>
              <a:ext cx="639944" cy="37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(2) ACK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8764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리눅스 개요 및 역사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62500" lnSpcReduction="20000"/>
          </a:bodyPr>
          <a:lstStyle/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리누스 토발즈가 개발한</a:t>
            </a:r>
            <a:r>
              <a:rPr lang="en-US" altLang="ko-KR" dirty="0"/>
              <a:t> </a:t>
            </a:r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커널 또는</a:t>
            </a:r>
            <a:r>
              <a:rPr lang="en-US" altLang="ko-KR" dirty="0"/>
              <a:t> </a:t>
            </a:r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도구들이 포함된</a:t>
            </a:r>
            <a:r>
              <a:rPr lang="en-US" altLang="ko-KR" dirty="0"/>
              <a:t> </a:t>
            </a:r>
            <a:r>
              <a:rPr lang="ko-KR" altLang="en-US" dirty="0"/>
              <a:t>운영체제이다</a:t>
            </a:r>
            <a:r>
              <a:rPr lang="en-US" altLang="ko-KR"/>
              <a:t>.</a:t>
            </a:r>
            <a:endParaRPr lang="en-US" altLang="ko-KR" dirty="0"/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다중 사용자</a:t>
            </a:r>
            <a:r>
              <a:rPr lang="en-US" altLang="ko-KR" dirty="0"/>
              <a:t>, </a:t>
            </a:r>
            <a:r>
              <a:rPr lang="ko-KR" altLang="en-US" dirty="0"/>
              <a:t>다중 작업</a:t>
            </a:r>
            <a:r>
              <a:rPr lang="en-US" altLang="ko-KR" dirty="0"/>
              <a:t>, </a:t>
            </a:r>
            <a:r>
              <a:rPr lang="ko-KR" altLang="en-US" dirty="0"/>
              <a:t>다중 스레드를 지원한다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</a:t>
            </a:r>
            <a:r>
              <a:rPr lang="en-US" altLang="ko-KR" dirty="0"/>
              <a:t>1991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공개되었다</a:t>
            </a:r>
            <a:r>
              <a:rPr lang="en-US" altLang="ko-KR" dirty="0"/>
              <a:t>. </a:t>
            </a:r>
            <a:r>
              <a:rPr lang="ko-KR" altLang="en-US" dirty="0"/>
              <a:t>초기에는 개인 개발자에 의해 개발되었으나</a:t>
            </a:r>
            <a:r>
              <a:rPr lang="en-US" altLang="ko-KR" dirty="0"/>
              <a:t>, </a:t>
            </a:r>
            <a:r>
              <a:rPr lang="ko-KR" altLang="en-US" dirty="0"/>
              <a:t>이후</a:t>
            </a:r>
            <a:r>
              <a:rPr lang="en-US" altLang="ko-KR" dirty="0"/>
              <a:t> IBM, HP</a:t>
            </a:r>
            <a:r>
              <a:rPr lang="ko-KR" altLang="en-US" dirty="0"/>
              <a:t>와 같은 대기업의 후원을 받으면서</a:t>
            </a:r>
            <a:r>
              <a:rPr lang="en-US" altLang="ko-KR" dirty="0"/>
              <a:t> </a:t>
            </a:r>
            <a:r>
              <a:rPr lang="ko-KR" altLang="en-US" dirty="0"/>
              <a:t>윈도우 운영체제의 대안이 되었다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오픈 소스의 특성에 힘입어 다양한</a:t>
            </a:r>
            <a:r>
              <a:rPr lang="en-US" altLang="ko-KR" dirty="0"/>
              <a:t> </a:t>
            </a:r>
            <a:r>
              <a:rPr lang="ko-KR" altLang="en-US" dirty="0"/>
              <a:t>버전이 배포되었다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벤더 독립성</a:t>
            </a:r>
            <a:r>
              <a:rPr lang="en-US" altLang="ko-KR" dirty="0"/>
              <a:t>, </a:t>
            </a:r>
            <a:r>
              <a:rPr lang="ko-KR" altLang="en-US" dirty="0"/>
              <a:t>적은 개발비</a:t>
            </a:r>
            <a:r>
              <a:rPr lang="en-US" altLang="ko-KR" dirty="0"/>
              <a:t>, </a:t>
            </a:r>
            <a:r>
              <a:rPr lang="ko-KR" altLang="en-US" dirty="0"/>
              <a:t>보안성 및 안정성으로 데스크톱 운영체제로서도 인기가 높아지고 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리눅스는 인텔</a:t>
            </a:r>
            <a:r>
              <a:rPr lang="en-US" altLang="ko-KR" dirty="0"/>
              <a:t> CPU</a:t>
            </a:r>
            <a:r>
              <a:rPr lang="ko-KR" altLang="en-US" dirty="0"/>
              <a:t>용으로 개발되었으나</a:t>
            </a:r>
            <a:r>
              <a:rPr lang="en-US" altLang="ko-KR" dirty="0"/>
              <a:t>, </a:t>
            </a:r>
            <a:r>
              <a:rPr lang="ko-KR" altLang="en-US" dirty="0"/>
              <a:t>임베디드 시스템</a:t>
            </a:r>
            <a:r>
              <a:rPr lang="en-US" altLang="ko-KR" dirty="0"/>
              <a:t>, </a:t>
            </a:r>
            <a:r>
              <a:rPr lang="ko-KR" altLang="en-US" dirty="0"/>
              <a:t>개인용 컴퓨터 및 슈퍼컴퓨터까지 사용되고 있다</a:t>
            </a:r>
            <a:r>
              <a:rPr lang="en-US" altLang="ko-KR" dirty="0"/>
              <a:t>.</a:t>
            </a:r>
          </a:p>
          <a:p>
            <a:pPr marL="457200" indent="-45720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구글 안드로이드는 대표적인 임베디드 리눅스</a:t>
            </a:r>
            <a:r>
              <a:rPr lang="en-US" altLang="ko-KR" dirty="0"/>
              <a:t> </a:t>
            </a:r>
            <a:r>
              <a:rPr lang="ko-KR" altLang="en-US" dirty="0"/>
              <a:t>운영체제이다</a:t>
            </a:r>
            <a:r>
              <a:rPr lang="en-US" altLang="ko-KR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/>
          </a:p>
          <a:p>
            <a:pPr marL="0" indent="0" algn="r">
              <a:lnSpc>
                <a:spcPct val="120000"/>
              </a:lnSpc>
              <a:buNone/>
            </a:pPr>
            <a:r>
              <a:rPr lang="ko-KR" altLang="en-US" sz="2200" dirty="0"/>
              <a:t>출처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2"/>
              </a:rPr>
              <a:t>https://ko.wikipedia.org/wiki/Linux</a:t>
            </a:r>
            <a:endParaRPr lang="en-US" altLang="ko-KR" sz="2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21D4-FE84-48E2-9AD5-AC9B5F24A3D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SOAP Programming</a:t>
            </a:r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849743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Service </a:t>
            </a:r>
          </a:p>
          <a:p>
            <a:r>
              <a:rPr lang="en-US" dirty="0"/>
              <a:t>= SOAP </a:t>
            </a:r>
          </a:p>
          <a:p>
            <a:r>
              <a:rPr lang="en-US" dirty="0"/>
              <a:t>= WSDL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1550-2B81-46A1-BFFE-9D5B222276E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76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071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XML stands for </a:t>
            </a:r>
            <a:r>
              <a:rPr lang="en-US" dirty="0" err="1"/>
              <a:t>eXtensible</a:t>
            </a:r>
            <a:r>
              <a:rPr lang="en-US" dirty="0"/>
              <a:t> Markup Language.</a:t>
            </a:r>
          </a:p>
          <a:p>
            <a:pPr>
              <a:lnSpc>
                <a:spcPct val="100000"/>
              </a:lnSpc>
            </a:pPr>
            <a:r>
              <a:rPr lang="en-US" dirty="0"/>
              <a:t>XML was designed to store and transport data.</a:t>
            </a:r>
          </a:p>
          <a:p>
            <a:pPr>
              <a:lnSpc>
                <a:spcPct val="100000"/>
              </a:lnSpc>
            </a:pPr>
            <a:r>
              <a:rPr lang="en-US" dirty="0"/>
              <a:t>XML was designed to be human-machine-readable.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90A7-DB2A-4362-85E6-07FD3B61D90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242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1262247" y="3445247"/>
            <a:ext cx="4310601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note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to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Tove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/to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Jani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/from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heading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Reminder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/heading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Don't forget me!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/note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/>
          </a:p>
        </p:txBody>
      </p:sp>
      <p:pic>
        <p:nvPicPr>
          <p:cNvPr id="1028" name="Picture 4" descr="Image result for X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4081058"/>
            <a:ext cx="845807" cy="8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58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2837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 web service is any piece of software that makes itself available over the internet and uses a standardized XML messaging system.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client invokes a web service by sending an XML message, 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then waits for a corresponding XML response.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As all communication is in XML, web services are not tied to any one operating system or programming language.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 web service is a collection of open protocols and standards used for exchanging data between applications or systems.</a:t>
            </a: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909E-B201-4CCD-B826-581BA5B4F23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13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SOAP (Simple Object Access Protocol)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308020"/>
          </a:xfrm>
        </p:spPr>
        <p:txBody>
          <a:bodyPr>
            <a:normAutofit/>
          </a:bodyPr>
          <a:lstStyle/>
          <a:p>
            <a:r>
              <a:rPr lang="en-US" sz="2400" dirty="0"/>
              <a:t>SOAP is a messaging protocol specification .</a:t>
            </a:r>
          </a:p>
          <a:p>
            <a:r>
              <a:rPr lang="en-US" sz="2400" dirty="0"/>
              <a:t>Its purpose extensibility, neutrality and independence.</a:t>
            </a:r>
          </a:p>
          <a:p>
            <a:r>
              <a:rPr lang="en-US" sz="2400" dirty="0"/>
              <a:t>It uses XML Information Set for its message format.</a:t>
            </a:r>
          </a:p>
          <a:p>
            <a:r>
              <a:rPr lang="en-US" sz="2400" dirty="0"/>
              <a:t>SOAP allows processes running on disparate operating systems to communicate using XML.</a:t>
            </a:r>
          </a:p>
          <a:p>
            <a:r>
              <a:rPr lang="en-US" sz="2400" dirty="0"/>
              <a:t>SOAP allows clients to invoke web services independent of language.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5BF-8A3A-4D1F-867F-EBA4A0D79E0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64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History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73809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SOAP was designed as an object-access protocol in 1998.</a:t>
            </a:r>
          </a:p>
          <a:p>
            <a:r>
              <a:rPr lang="en-US"/>
              <a:t>Version 1.2 of the specification became a W3C recommendation on 2003.</a:t>
            </a:r>
          </a:p>
          <a:p>
            <a:r>
              <a:rPr lang="en-US"/>
              <a:t>SOAP became the underlying layer of a more complex set of web services.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EF5-7196-49C6-AB56-83694582FDC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245</a:t>
            </a:fld>
            <a:endParaRPr lang="en-US"/>
          </a:p>
        </p:txBody>
      </p:sp>
      <p:pic>
        <p:nvPicPr>
          <p:cNvPr id="2050" name="Picture 2" descr="Image result for SOAP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42" y="3299120"/>
            <a:ext cx="4073515" cy="25922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289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WSDL stands for Web Services Description Language.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It is the standard format for describing a web service.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Features of WSDL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WSDL is an XML-based protocol for information exchange.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WSDL definitions describe how to access a web service and what operations it will perform.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WSDL is an integral part of Universal Description, Discovery, and Integration (UDDI), an XML-based worldwide business registry.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WSDL is pronounced as 'wiz-dull' and spelled out as 'W-S-D-L'.</a:t>
            </a: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723-9AED-4DEA-9F24-D84F7435FFF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44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 Documents Structure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20664"/>
          </a:xfrm>
        </p:spPr>
        <p:txBody>
          <a:bodyPr/>
          <a:lstStyle/>
          <a:p>
            <a:r>
              <a:rPr lang="en-US" dirty="0"/>
              <a:t> The main structure of a </a:t>
            </a:r>
            <a:r>
              <a:rPr lang="en-US" sz="2000" dirty="0"/>
              <a:t>WSDL</a:t>
            </a:r>
            <a:r>
              <a:rPr lang="en-US" dirty="0"/>
              <a:t> document looks like this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1BF6-6BE8-4D89-BFA6-4634EE769E5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247</a:t>
            </a:fld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1843456" y="2017909"/>
            <a:ext cx="5982490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definitions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types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definition of types........</a:t>
            </a:r>
          </a:p>
          <a:p>
            <a:pPr lvl="1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types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message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definition of a message....</a:t>
            </a:r>
          </a:p>
          <a:p>
            <a:pPr lvl="1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message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portType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operation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definition of a operation....... </a:t>
            </a:r>
          </a:p>
          <a:p>
            <a:pPr lvl="2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operation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portType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binding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definition of a binding....</a:t>
            </a:r>
          </a:p>
          <a:p>
            <a:pPr lvl="1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binding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service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	definition of a service....</a:t>
            </a:r>
          </a:p>
          <a:p>
            <a:pPr lvl="1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service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definitions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20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client programming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941009"/>
          </a:xfrm>
        </p:spPr>
        <p:txBody>
          <a:bodyPr>
            <a:normAutofit/>
          </a:bodyPr>
          <a:lstStyle/>
          <a:p>
            <a:r>
              <a:rPr lang="en-US" sz="2000" dirty="0"/>
              <a:t>sudo apt </a:t>
            </a:r>
            <a:r>
              <a:rPr lang="en-US" sz="2000" dirty="0" err="1"/>
              <a:t>intall</a:t>
            </a:r>
            <a:r>
              <a:rPr lang="en-US" sz="2000" dirty="0"/>
              <a:t> </a:t>
            </a:r>
            <a:r>
              <a:rPr lang="en-US" sz="2000" dirty="0" err="1"/>
              <a:t>gsoap</a:t>
            </a:r>
            <a:endParaRPr lang="en-US" sz="2000" dirty="0"/>
          </a:p>
          <a:p>
            <a:r>
              <a:rPr lang="pt-BR" sz="2000" dirty="0"/>
              <a:t>wsdl2h -o calc.h http://www.genivia.com/calc.wsdl</a:t>
            </a:r>
          </a:p>
          <a:p>
            <a:r>
              <a:rPr lang="en-US" sz="2000" dirty="0"/>
              <a:t>soapcpp2 -j -CL -I/</a:t>
            </a:r>
            <a:r>
              <a:rPr lang="en-US" sz="2000" dirty="0" err="1"/>
              <a:t>usr</a:t>
            </a:r>
            <a:r>
              <a:rPr lang="en-US" sz="2000" dirty="0"/>
              <a:t>/share/</a:t>
            </a:r>
            <a:r>
              <a:rPr lang="en-US" sz="2000" dirty="0" err="1"/>
              <a:t>gsoap</a:t>
            </a:r>
            <a:r>
              <a:rPr lang="en-US" sz="2000" dirty="0"/>
              <a:t>/import </a:t>
            </a:r>
            <a:r>
              <a:rPr lang="en-US" sz="2000" dirty="0" err="1"/>
              <a:t>calc.h</a:t>
            </a:r>
            <a:endParaRPr lang="en-US" sz="2000" dirty="0"/>
          </a:p>
          <a:p>
            <a:r>
              <a:rPr lang="en-US" sz="2000" dirty="0"/>
              <a:t>g++ -o </a:t>
            </a:r>
            <a:r>
              <a:rPr lang="en-US" sz="2000" dirty="0" err="1"/>
              <a:t>client.out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calcclient.cpp</a:t>
            </a:r>
            <a:r>
              <a:rPr lang="en-US" sz="2000" dirty="0"/>
              <a:t> soapC.cpp soapcalcProxy.cpp -</a:t>
            </a:r>
            <a:r>
              <a:rPr lang="en-US" sz="2000" dirty="0" err="1"/>
              <a:t>lgsoap</a:t>
            </a:r>
            <a:r>
              <a:rPr lang="en-US" sz="2000" dirty="0"/>
              <a:t>++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5070-896E-4F42-8AE9-D96A7C059B0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248</a:t>
            </a:fld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1079367" y="3291292"/>
            <a:ext cx="5179532" cy="2580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#</a:t>
            </a:r>
            <a:r>
              <a:rPr lang="en-US" sz="1400" dirty="0">
                <a:solidFill>
                  <a:srgbClr val="333333"/>
                </a:solidFill>
                <a:latin typeface="inherit"/>
              </a:rPr>
              <a:t>include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r>
              <a:rPr lang="en-US" sz="1400" dirty="0" err="1">
                <a:solidFill>
                  <a:srgbClr val="DD1144"/>
                </a:solidFill>
                <a:latin typeface="inherit"/>
              </a:rPr>
              <a:t>calc.nsmap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#</a:t>
            </a:r>
            <a:r>
              <a:rPr lang="en-US" sz="1400" dirty="0">
                <a:solidFill>
                  <a:srgbClr val="333333"/>
                </a:solidFill>
                <a:latin typeface="inherit"/>
              </a:rPr>
              <a:t>include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r>
              <a:rPr lang="en-US" sz="1400" dirty="0" err="1">
                <a:solidFill>
                  <a:srgbClr val="DD1144"/>
                </a:solidFill>
                <a:latin typeface="inherit"/>
              </a:rPr>
              <a:t>soapcalcProxy.h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endParaRPr lang="en-US" sz="1400" dirty="0">
              <a:solidFill>
                <a:srgbClr val="333333"/>
              </a:solidFill>
              <a:latin typeface="inconsolatamedium"/>
            </a:endParaRP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#include 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r>
              <a:rPr lang="en-US" sz="1400" dirty="0" err="1">
                <a:solidFill>
                  <a:srgbClr val="DD1144"/>
                </a:solidFill>
                <a:latin typeface="inherit"/>
              </a:rPr>
              <a:t>soapH.h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“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 </a:t>
            </a:r>
            <a:endParaRPr lang="en-US" sz="1400" dirty="0">
              <a:solidFill>
                <a:srgbClr val="333333"/>
              </a:solidFill>
              <a:latin typeface="inconsolatamedium"/>
            </a:endParaRP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#include 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r>
              <a:rPr lang="en-US" sz="1400" dirty="0" err="1">
                <a:solidFill>
                  <a:srgbClr val="DD1144"/>
                </a:solidFill>
                <a:latin typeface="inherit"/>
              </a:rPr>
              <a:t>soapStub.h</a:t>
            </a:r>
            <a:r>
              <a:rPr lang="en-US" sz="1400" dirty="0">
                <a:solidFill>
                  <a:srgbClr val="DD1144"/>
                </a:solidFill>
                <a:latin typeface="inherit"/>
              </a:rPr>
              <a:t>"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</a:p>
          <a:p>
            <a:endParaRPr lang="en-US" sz="1400" dirty="0">
              <a:solidFill>
                <a:srgbClr val="333333"/>
              </a:solidFill>
              <a:latin typeface="inconsolatamedium"/>
            </a:endParaRPr>
          </a:p>
          <a:p>
            <a:r>
              <a:rPr lang="en-US" sz="1400" b="1" dirty="0">
                <a:solidFill>
                  <a:srgbClr val="333333"/>
                </a:solidFill>
                <a:latin typeface="inherit"/>
              </a:rPr>
              <a:t>int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  <a:r>
              <a:rPr lang="en-US" sz="1400" b="1" dirty="0">
                <a:solidFill>
                  <a:srgbClr val="990000"/>
                </a:solidFill>
                <a:latin typeface="inherit"/>
              </a:rPr>
              <a:t>main</a:t>
            </a:r>
            <a:r>
              <a:rPr lang="en-US" sz="1400" dirty="0">
                <a:solidFill>
                  <a:srgbClr val="333333"/>
                </a:solidFill>
                <a:latin typeface="inherit"/>
              </a:rPr>
              <a:t>()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{ </a:t>
            </a: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	</a:t>
            </a:r>
            <a:r>
              <a:rPr lang="en-US" sz="1400" dirty="0" err="1">
                <a:solidFill>
                  <a:srgbClr val="333333"/>
                </a:solidFill>
                <a:latin typeface="inconsolatamedium"/>
              </a:rPr>
              <a:t>calcProxy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inconsolatamedium"/>
              </a:rPr>
              <a:t>calc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;</a:t>
            </a:r>
          </a:p>
          <a:p>
            <a:r>
              <a:rPr lang="en-US" sz="1400" b="1" dirty="0">
                <a:solidFill>
                  <a:srgbClr val="333333"/>
                </a:solidFill>
                <a:latin typeface="inconsolatamedium"/>
              </a:rPr>
              <a:t>	double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sum;</a:t>
            </a:r>
          </a:p>
          <a:p>
            <a:r>
              <a:rPr lang="en-US" sz="1400" b="1" dirty="0">
                <a:solidFill>
                  <a:srgbClr val="333333"/>
                </a:solidFill>
                <a:latin typeface="inconsolatamedium"/>
              </a:rPr>
              <a:t>	if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(</a:t>
            </a:r>
            <a:r>
              <a:rPr lang="en-US" sz="1400" dirty="0" err="1">
                <a:solidFill>
                  <a:srgbClr val="333333"/>
                </a:solidFill>
                <a:latin typeface="inconsolatamedium"/>
              </a:rPr>
              <a:t>calc.add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(</a:t>
            </a:r>
            <a:r>
              <a:rPr lang="en-US" sz="1400" dirty="0">
                <a:solidFill>
                  <a:srgbClr val="009999"/>
                </a:solidFill>
                <a:latin typeface="inconsolatamedium"/>
              </a:rPr>
              <a:t>1.23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, </a:t>
            </a:r>
            <a:r>
              <a:rPr lang="en-US" sz="1400" dirty="0">
                <a:solidFill>
                  <a:srgbClr val="009999"/>
                </a:solidFill>
                <a:latin typeface="inconsolatamedium"/>
              </a:rPr>
              <a:t>4.56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, sum) == SOAP_OK) </a:t>
            </a: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		</a:t>
            </a:r>
            <a:r>
              <a:rPr lang="en-US" sz="1400" dirty="0" err="1">
                <a:solidFill>
                  <a:srgbClr val="0086B3"/>
                </a:solidFill>
                <a:latin typeface="inconsolatamedium"/>
              </a:rPr>
              <a:t>std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::</a:t>
            </a:r>
            <a:r>
              <a:rPr lang="en-US" sz="1400" dirty="0" err="1">
                <a:solidFill>
                  <a:srgbClr val="0086B3"/>
                </a:solidFill>
                <a:latin typeface="inconsolatamedium"/>
              </a:rPr>
              <a:t>cout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&lt;&lt; </a:t>
            </a:r>
            <a:r>
              <a:rPr lang="en-US" sz="1400" dirty="0">
                <a:solidFill>
                  <a:srgbClr val="DD1144"/>
                </a:solidFill>
                <a:latin typeface="inconsolatamedium"/>
              </a:rPr>
              <a:t>"Sum = "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&lt;&lt; sum &lt;&lt; </a:t>
            </a:r>
            <a:r>
              <a:rPr lang="en-US" sz="1400" dirty="0" err="1">
                <a:solidFill>
                  <a:srgbClr val="0086B3"/>
                </a:solidFill>
                <a:latin typeface="inconsolatamedium"/>
              </a:rPr>
              <a:t>std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::</a:t>
            </a:r>
            <a:r>
              <a:rPr lang="en-US" sz="1400" dirty="0" err="1">
                <a:solidFill>
                  <a:srgbClr val="0086B3"/>
                </a:solidFill>
                <a:latin typeface="inconsolatamedium"/>
              </a:rPr>
              <a:t>endl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; </a:t>
            </a:r>
          </a:p>
          <a:p>
            <a:r>
              <a:rPr lang="en-US" sz="1400" b="1" dirty="0">
                <a:solidFill>
                  <a:srgbClr val="333333"/>
                </a:solidFill>
                <a:latin typeface="inconsolatamedium"/>
              </a:rPr>
              <a:t>	else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inconsolatamedium"/>
              </a:rPr>
              <a:t>calc.soap_stream_fault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(</a:t>
            </a:r>
            <a:r>
              <a:rPr lang="en-US" sz="1400" dirty="0" err="1">
                <a:solidFill>
                  <a:srgbClr val="0086B3"/>
                </a:solidFill>
                <a:latin typeface="inconsolatamedium"/>
              </a:rPr>
              <a:t>std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::</a:t>
            </a:r>
            <a:r>
              <a:rPr lang="en-US" sz="1400" dirty="0" err="1">
                <a:solidFill>
                  <a:srgbClr val="0086B3"/>
                </a:solidFill>
                <a:latin typeface="inconsolatamedium"/>
              </a:rPr>
              <a:t>cerr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);</a:t>
            </a: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	 </a:t>
            </a:r>
            <a:r>
              <a:rPr lang="en-US" sz="1400" dirty="0" err="1">
                <a:solidFill>
                  <a:srgbClr val="333333"/>
                </a:solidFill>
                <a:latin typeface="inconsolatamedium"/>
              </a:rPr>
              <a:t>calc.destroy</a:t>
            </a:r>
            <a:r>
              <a:rPr lang="en-US" sz="1400" dirty="0">
                <a:solidFill>
                  <a:srgbClr val="333333"/>
                </a:solidFill>
                <a:latin typeface="inconsolatamedium"/>
              </a:rPr>
              <a:t>(); </a:t>
            </a:r>
          </a:p>
          <a:p>
            <a:r>
              <a:rPr lang="en-US" sz="1400" dirty="0">
                <a:solidFill>
                  <a:srgbClr val="333333"/>
                </a:solidFill>
                <a:latin typeface="inconsolatamedium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555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server programming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32773"/>
          </a:xfrm>
        </p:spPr>
        <p:txBody>
          <a:bodyPr>
            <a:noAutofit/>
          </a:bodyPr>
          <a:lstStyle/>
          <a:p>
            <a:r>
              <a:rPr lang="pt-BR" sz="2000" dirty="0"/>
              <a:t>wsdl2h -o calc.h http://www.genivia.com/calc.wsdl</a:t>
            </a:r>
          </a:p>
          <a:p>
            <a:r>
              <a:rPr lang="en-US" sz="2000" dirty="0"/>
              <a:t>soapcpp2 -j -SL -I/</a:t>
            </a:r>
            <a:r>
              <a:rPr lang="en-US" sz="2000" dirty="0" err="1"/>
              <a:t>usr</a:t>
            </a:r>
            <a:r>
              <a:rPr lang="en-US" sz="2000" dirty="0"/>
              <a:t>/share/</a:t>
            </a:r>
            <a:r>
              <a:rPr lang="en-US" sz="2000" dirty="0" err="1"/>
              <a:t>gsoap</a:t>
            </a:r>
            <a:r>
              <a:rPr lang="en-US" sz="2000" dirty="0"/>
              <a:t>/import </a:t>
            </a:r>
            <a:r>
              <a:rPr lang="en-US" sz="2000" dirty="0" err="1"/>
              <a:t>calc.h</a:t>
            </a:r>
            <a:endParaRPr lang="en-US" sz="2000" dirty="0"/>
          </a:p>
          <a:p>
            <a:r>
              <a:rPr lang="en-US" sz="2000" dirty="0"/>
              <a:t>g++ -o </a:t>
            </a:r>
            <a:r>
              <a:rPr lang="en-US" sz="2000" dirty="0" err="1"/>
              <a:t>server.out</a:t>
            </a:r>
            <a:r>
              <a:rPr lang="en-US" sz="2000" dirty="0"/>
              <a:t> calcserver.cpp soapC.cpp soapcalcService.cpp -</a:t>
            </a:r>
            <a:r>
              <a:rPr lang="en-US" sz="2000" dirty="0" err="1"/>
              <a:t>lgsoap</a:t>
            </a:r>
            <a:r>
              <a:rPr lang="en-US" sz="2000" dirty="0"/>
              <a:t>++</a:t>
            </a:r>
          </a:p>
          <a:p>
            <a:r>
              <a:rPr lang="en-US" sz="2000" dirty="0"/>
              <a:t>./</a:t>
            </a:r>
            <a:r>
              <a:rPr lang="en-US" sz="2000" dirty="0" err="1"/>
              <a:t>calcserver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0C2-EB3B-47B2-B68C-7630523FD43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249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1262247" y="3708776"/>
            <a:ext cx="5267906" cy="22929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calc.nsmap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soapcalcService.h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calcService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(SOAP_XML_INDENT);</a:t>
            </a:r>
          </a:p>
          <a:p>
            <a:pPr lvl="1"/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serve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 != SOAP_OK)</a:t>
            </a:r>
          </a:p>
          <a:p>
            <a:pPr lvl="1"/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soap_stream_fault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cerr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calc.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destroy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calcService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::add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a,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b,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&amp;result) {</a:t>
            </a:r>
          </a:p>
          <a:p>
            <a:pPr lvl="1"/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result = a + b;</a:t>
            </a:r>
          </a:p>
          <a:p>
            <a:pPr lvl="1"/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SOAP_OK;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26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722414"/>
          </a:xfrm>
        </p:spPr>
        <p:txBody>
          <a:bodyPr/>
          <a:lstStyle/>
          <a:p>
            <a:r>
              <a:rPr lang="ko-KR" altLang="en-US" dirty="0"/>
              <a:t>유닉스 역사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6064-4B44-4B10-9072-13BB88A96C0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458" y="1240510"/>
            <a:ext cx="6681083" cy="4962872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0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6CA5-C4ED-4C10-BB68-91EE7983D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735" y="1187676"/>
            <a:ext cx="3902529" cy="2135187"/>
          </a:xfrm>
          <a:noFill/>
        </p:spPr>
        <p:txBody>
          <a:bodyPr>
            <a:normAutofit/>
          </a:bodyPr>
          <a:lstStyle/>
          <a:p>
            <a:r>
              <a:rPr lang="ko-KR" altLang="en-US" sz="11500" dirty="0"/>
              <a:t>부록</a:t>
            </a:r>
            <a:endParaRPr lang="en-US" sz="1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34F69-4800-46E9-81E6-B28EF75CB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322863"/>
            <a:ext cx="7429500" cy="3004457"/>
          </a:xfrm>
        </p:spPr>
        <p:txBody>
          <a:bodyPr anchor="t"/>
          <a:lstStyle/>
          <a:p>
            <a:endParaRPr lang="en-US" altLang="ko-KR" dirty="0"/>
          </a:p>
          <a:p>
            <a:r>
              <a:rPr lang="ko-KR" altLang="en-US" dirty="0"/>
              <a:t>리눅스 쉘 명령어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3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쉘 명령어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쉘 명령어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C703-3255-4586-B404-DCCFCD21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4166-419F-4FB8-B680-E6B9C5E3760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31C-ABFD-4018-B959-1EF92427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FC3B-A0D2-4024-9190-6701952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3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bash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0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환경변수 조회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z="2400" dirty="0">
                <a:latin typeface="Traveling _Typewriter" panose="02000506000000020004" pitchFamily="2" charset="0"/>
              </a:rPr>
              <a:t>printenv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PATH </a:t>
            </a:r>
            <a:r>
              <a:rPr lang="ko-KR" altLang="en-US" sz="2400" dirty="0"/>
              <a:t>환경 변수 조회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z="2400" dirty="0">
                <a:latin typeface="Traveling _Typewriter" panose="02000506000000020004" pitchFamily="2" charset="0"/>
              </a:rPr>
              <a:t>printenv | grep PATH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z="2400" dirty="0">
                <a:latin typeface="Traveling _Typewriter" panose="02000506000000020004" pitchFamily="2" charset="0"/>
              </a:rPr>
              <a:t>echo $PATH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현재 폴더를 </a:t>
            </a:r>
            <a:r>
              <a:rPr lang="en-US" altLang="ko-KR" sz="2400" dirty="0"/>
              <a:t>PATH</a:t>
            </a:r>
            <a:r>
              <a:rPr lang="ko-KR" altLang="en-US" sz="2400" dirty="0"/>
              <a:t>에 추가하기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400" dirty="0"/>
              <a:t>사용자 홈 디렉토리의 </a:t>
            </a:r>
            <a:r>
              <a:rPr lang="en-US" altLang="ko-KR" sz="2400" dirty="0"/>
              <a:t>.bashrc </a:t>
            </a:r>
            <a:r>
              <a:rPr lang="ko-KR" altLang="en-US" sz="2400" dirty="0"/>
              <a:t>파일 마지막 줄에 아래의 문장을 추가한다</a:t>
            </a:r>
            <a:r>
              <a:rPr lang="en-US" altLang="ko-KR" sz="24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Traveling _Typewriter" panose="02000506000000020004" pitchFamily="2" charset="0"/>
              </a:rPr>
              <a:t>export PATH=$PATH:.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E112-80DE-4D87-B401-49599304D6A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44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및 그룹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196752"/>
            <a:ext cx="8543924" cy="11521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유닉스의 사용자는 홈 디렉토리를 가진다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파일을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r>
              <a:rPr lang="en-US" altLang="ko-KR" sz="2400" dirty="0"/>
              <a:t>/</a:t>
            </a:r>
            <a:r>
              <a:rPr lang="ko-KR" altLang="en-US" sz="2400" dirty="0"/>
              <a:t>실행에 관한 권한을 가진다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19913" y="2458090"/>
            <a:ext cx="8266174" cy="33313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182880" tIns="182880">
            <a:noAutofit/>
          </a:bodyPr>
          <a:lstStyle/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addgroup mygrp   : </a:t>
            </a:r>
            <a:r>
              <a:rPr lang="ko-KR" altLang="en-US" sz="2000" dirty="0">
                <a:latin typeface="Consolas" panose="020B0609020204030204" pitchFamily="49" charset="0"/>
              </a:rPr>
              <a:t>그룹 추가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delgroup mygrp   : </a:t>
            </a:r>
            <a:r>
              <a:rPr lang="ko-KR" altLang="en-US" sz="2000" dirty="0">
                <a:latin typeface="Consolas" panose="020B0609020204030204" pitchFamily="49" charset="0"/>
              </a:rPr>
              <a:t>그룹 삭제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useradd –g mygrp </a:t>
            </a:r>
            <a:r>
              <a:rPr lang="en-US" altLang="ko-KR" sz="2000" b="1" dirty="0">
                <a:latin typeface="Consolas" panose="020B0609020204030204" pitchFamily="49" charset="0"/>
              </a:rPr>
              <a:t>--</a:t>
            </a:r>
            <a:r>
              <a:rPr lang="en-US" altLang="ko-KR" sz="2000" dirty="0">
                <a:latin typeface="Consolas" panose="020B0609020204030204" pitchFamily="49" charset="0"/>
              </a:rPr>
              <a:t>create-home myuser :</a:t>
            </a:r>
            <a:r>
              <a:rPr lang="ko-KR" altLang="en-US" sz="2000" dirty="0">
                <a:latin typeface="Consolas" panose="020B0609020204030204" pitchFamily="49" charset="0"/>
              </a:rPr>
              <a:t>사용자 추가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userdel myuser   : </a:t>
            </a:r>
            <a:r>
              <a:rPr lang="ko-KR" altLang="en-US" sz="2000" dirty="0">
                <a:latin typeface="Consolas" panose="020B0609020204030204" pitchFamily="49" charset="0"/>
              </a:rPr>
              <a:t>사용자 삭제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passwd myuser    : </a:t>
            </a:r>
            <a:r>
              <a:rPr lang="ko-KR" altLang="en-US" sz="2000" dirty="0">
                <a:latin typeface="Consolas" panose="020B0609020204030204" pitchFamily="49" charset="0"/>
              </a:rPr>
              <a:t>사용자 패스워드 변경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sudo usermod –g mygrp myuser   : </a:t>
            </a:r>
            <a:r>
              <a:rPr lang="ko-KR" altLang="en-US" sz="2000" dirty="0">
                <a:latin typeface="Consolas" panose="020B0609020204030204" pitchFamily="49" charset="0"/>
              </a:rPr>
              <a:t>사용자 그룹 변경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000" dirty="0">
                <a:latin typeface="Consolas" panose="020B0609020204030204" pitchFamily="49" charset="0"/>
              </a:rPr>
              <a:t>su - myuser : myuser </a:t>
            </a:r>
            <a:r>
              <a:rPr lang="ko-KR" altLang="en-US" sz="2000" dirty="0">
                <a:latin typeface="Consolas" panose="020B0609020204030204" pitchFamily="49" charset="0"/>
              </a:rPr>
              <a:t>로 로그인 한다</a:t>
            </a:r>
            <a:r>
              <a:rPr lang="en-US" altLang="ko-KR" sz="2000" dirty="0">
                <a:latin typeface="Consolas" panose="020B0609020204030204" pitchFamily="49" charset="0"/>
              </a:rPr>
              <a:t>.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079F-15AF-4BBE-97ED-EEA34CC145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0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9131829" cy="318972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리눅스 쉘 명령어</a:t>
            </a:r>
            <a:endParaRPr lang="en-US" altLang="ko-KR" sz="2000" dirty="0"/>
          </a:p>
          <a:p>
            <a:pPr lvl="1"/>
            <a:r>
              <a:rPr lang="en-US" sz="1600" dirty="0">
                <a:hlinkClick r:id="rId2"/>
              </a:rPr>
              <a:t>http://www.usm.uni-muenchen.de/people/puls/lessons/intro_general/Linux/Linux_for_beginners.pdf</a:t>
            </a:r>
            <a:endParaRPr lang="en-US" sz="1800" dirty="0"/>
          </a:p>
          <a:p>
            <a:r>
              <a:rPr lang="en-US" sz="2000" dirty="0"/>
              <a:t>Unix Power Tools, 3</a:t>
            </a:r>
            <a:r>
              <a:rPr lang="en-US" sz="2000" baseline="30000" dirty="0"/>
              <a:t>rd</a:t>
            </a:r>
            <a:r>
              <a:rPr lang="en-US" sz="2000" dirty="0"/>
              <a:t> ed.</a:t>
            </a:r>
          </a:p>
          <a:p>
            <a:pPr lvl="1"/>
            <a:r>
              <a:rPr lang="ko-KR" altLang="en-US" sz="2000" dirty="0"/>
              <a:t>저자</a:t>
            </a:r>
            <a:r>
              <a:rPr lang="en-US" sz="2000" dirty="0"/>
              <a:t> : Mike Loukides</a:t>
            </a:r>
          </a:p>
          <a:p>
            <a:pPr lvl="1"/>
            <a:r>
              <a:rPr lang="ko-KR" altLang="en-US" sz="2000" dirty="0"/>
              <a:t>출판사</a:t>
            </a:r>
            <a:r>
              <a:rPr lang="en-US" sz="2000" dirty="0"/>
              <a:t>: O＇Reilly</a:t>
            </a:r>
          </a:p>
          <a:p>
            <a:pPr lvl="1"/>
            <a:r>
              <a:rPr lang="ko-KR" altLang="en-US" sz="2000" dirty="0"/>
              <a:t>출판년도</a:t>
            </a:r>
            <a:r>
              <a:rPr lang="en-US" sz="2000" dirty="0"/>
              <a:t>: 2009</a:t>
            </a:r>
          </a:p>
          <a:p>
            <a:pPr lvl="1"/>
            <a:r>
              <a:rPr lang="ko-KR" altLang="en-US" sz="2000" dirty="0"/>
              <a:t>페이지</a:t>
            </a:r>
            <a:r>
              <a:rPr lang="en-US" sz="2000" dirty="0"/>
              <a:t>: 1160</a:t>
            </a:r>
          </a:p>
          <a:p>
            <a:pPr lvl="1"/>
            <a:r>
              <a:rPr lang="en-US" sz="1800" dirty="0">
                <a:hlinkClick r:id="rId3"/>
              </a:rPr>
              <a:t>http://shop.oreilly.com/product/9780596003302.do</a:t>
            </a:r>
            <a:endParaRPr lang="en-US" sz="1800" dirty="0"/>
          </a:p>
        </p:txBody>
      </p:sp>
      <p:pic>
        <p:nvPicPr>
          <p:cNvPr id="1030" name="Picture 6" descr="https://images-na.ssl-images-amazon.com/images/I/51TNpdRGZ7L._SX379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60" y="2687577"/>
            <a:ext cx="2424402" cy="317526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쉘 명령어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CFF47-2D70-4D54-862A-1377DD64045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254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74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[</a:t>
            </a:r>
            <a:r>
              <a:rPr lang="ko-KR" altLang="en-US" dirty="0"/>
              <a:t>명령어</a:t>
            </a:r>
            <a:r>
              <a:rPr lang="en-US" altLang="ko-KR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8065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manual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명령어 도움말 출력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기능 개요</a:t>
            </a:r>
            <a:r>
              <a:rPr lang="en-US" altLang="ko-KR" dirty="0"/>
              <a:t>/</a:t>
            </a:r>
            <a:r>
              <a:rPr lang="ko-KR" altLang="en-US" dirty="0"/>
              <a:t>문법</a:t>
            </a:r>
            <a:r>
              <a:rPr lang="en-US" altLang="ko-KR" dirty="0"/>
              <a:t>/</a:t>
            </a:r>
            <a:r>
              <a:rPr lang="ko-KR" altLang="en-US" dirty="0"/>
              <a:t>설명</a:t>
            </a:r>
            <a:r>
              <a:rPr lang="en-US" altLang="ko-KR" dirty="0"/>
              <a:t>/</a:t>
            </a:r>
            <a:r>
              <a:rPr lang="ko-KR" altLang="en-US" dirty="0"/>
              <a:t>예제</a:t>
            </a:r>
            <a:r>
              <a:rPr lang="en-US" altLang="ko-KR" dirty="0"/>
              <a:t>/</a:t>
            </a:r>
            <a:r>
              <a:rPr lang="ko-KR" altLang="en-US" dirty="0"/>
              <a:t>역사 등에 대하여 설명한다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사용자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스페이스 </a:t>
            </a:r>
            <a:r>
              <a:rPr lang="en-US" altLang="ko-KR" dirty="0"/>
              <a:t>: </a:t>
            </a:r>
            <a:r>
              <a:rPr lang="ko-KR" altLang="en-US" dirty="0"/>
              <a:t>한 페이지 앞으로 이동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b : </a:t>
            </a:r>
            <a:r>
              <a:rPr lang="ko-KR" altLang="en-US" dirty="0"/>
              <a:t>한 페이지 뒤로 이동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q : </a:t>
            </a:r>
            <a:r>
              <a:rPr lang="ko-KR" altLang="en-US" dirty="0"/>
              <a:t>명령어 종료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man man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man ls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82B0-010D-4531-A687-B548D93ADE6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9" y="3065132"/>
            <a:ext cx="4586287" cy="313609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224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화면 출력을 초기화한다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clear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24C0-3CD2-4F4C-AB00-6E1EA219E52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23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 정보</a:t>
            </a:r>
            <a:r>
              <a:rPr lang="en-US" altLang="ko-KR" dirty="0"/>
              <a:t>/</a:t>
            </a:r>
            <a:r>
              <a:rPr lang="ko-KR" altLang="en-US" dirty="0"/>
              <a:t>로그인 정보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4448311" cy="47362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uname</a:t>
            </a:r>
          </a:p>
          <a:p>
            <a:pPr lvl="1"/>
            <a:r>
              <a:rPr lang="en-US" altLang="ko-KR" dirty="0"/>
              <a:t>unix name</a:t>
            </a:r>
          </a:p>
          <a:p>
            <a:pPr lvl="1"/>
            <a:r>
              <a:rPr lang="ko-KR" altLang="en-US" dirty="0"/>
              <a:t>운영체제 이름을 출력한다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/>
              <a:t>예제</a:t>
            </a:r>
            <a:endParaRPr lang="en-US" altLang="ko-KR" dirty="0"/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dirty="0"/>
              <a:t>uname</a:t>
            </a:r>
          </a:p>
          <a:p>
            <a:pPr lvl="2">
              <a:buFont typeface="Times New Roman" panose="02020603050405020304" pitchFamily="18" charset="0"/>
              <a:buChar char="$"/>
            </a:pPr>
            <a:r>
              <a:rPr lang="en-US" dirty="0"/>
              <a:t>uname –a</a:t>
            </a:r>
          </a:p>
          <a:p>
            <a:r>
              <a:rPr lang="en-US" dirty="0"/>
              <a:t>whoami</a:t>
            </a:r>
          </a:p>
          <a:p>
            <a:pPr lvl="1"/>
            <a:r>
              <a:rPr lang="ko-KR" altLang="en-US" dirty="0"/>
              <a:t>현재 로그인 아이디를 출력한다</a:t>
            </a:r>
            <a:r>
              <a:rPr lang="en-US" altLang="ko-KR" dirty="0"/>
              <a:t>.</a:t>
            </a:r>
          </a:p>
          <a:p>
            <a:r>
              <a:rPr lang="en-US" dirty="0"/>
              <a:t>id</a:t>
            </a:r>
          </a:p>
          <a:p>
            <a:pPr lvl="1"/>
            <a:r>
              <a:rPr lang="ko-KR" altLang="en-US" dirty="0"/>
              <a:t>현재 로그인 아이디를 출력한다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who</a:t>
            </a:r>
          </a:p>
          <a:p>
            <a:pPr lvl="1"/>
            <a:r>
              <a:rPr lang="ko-KR" altLang="en-US" dirty="0"/>
              <a:t>현재 로그인한 사용자들의 로그인 정보를 출력한다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D013-0B89-46EB-817A-2CAA60A928D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257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71" y="2717073"/>
            <a:ext cx="4179517" cy="34655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88139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 {</a:t>
            </a:r>
            <a:r>
              <a:rPr lang="ko-KR" altLang="en-US" dirty="0"/>
              <a:t>명령어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53295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super user do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관리자</a:t>
            </a:r>
            <a:r>
              <a:rPr lang="en-US" altLang="ko-KR" dirty="0"/>
              <a:t>(root)</a:t>
            </a:r>
            <a:r>
              <a:rPr lang="ko-KR" altLang="en-US" dirty="0"/>
              <a:t> 권한으로 명령어를 실행한다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sudo passwd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>
                <a:latin typeface="Traveling _Typewriter"/>
              </a:rPr>
              <a:t>비밀번호를 변경한다</a:t>
            </a:r>
            <a:r>
              <a:rPr lang="en-US" altLang="ko-KR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sudo –i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>
                <a:latin typeface="Traveling _Typewriter"/>
              </a:rPr>
              <a:t>관리자</a:t>
            </a:r>
            <a:r>
              <a:rPr lang="en-US" altLang="ko-KR" b="1" dirty="0">
                <a:latin typeface="Traveling _Typewriter"/>
              </a:rPr>
              <a:t> </a:t>
            </a:r>
            <a:r>
              <a:rPr lang="ko-KR" altLang="en-US" b="1" dirty="0">
                <a:latin typeface="Traveling _Typewriter"/>
              </a:rPr>
              <a:t>계정으로 로그인한다</a:t>
            </a:r>
            <a:r>
              <a:rPr lang="en-US" altLang="ko-KR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AC4C-05CB-48E1-8085-EB9774F679C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258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03" y="2421215"/>
            <a:ext cx="4267743" cy="394191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47473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 </a:t>
            </a:r>
            <a:r>
              <a:rPr lang="ko-KR" altLang="en-US" dirty="0"/>
              <a:t>실행 시 패스워드 입력 해제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2365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관리자 권한으로 명령어 실행 시 패스워드를 매번 입력해야하는 불편을 해소한다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Traveling _Typewriter"/>
              </a:rPr>
              <a:t>sudo </a:t>
            </a:r>
            <a:r>
              <a:rPr lang="ko-KR" altLang="en-US" dirty="0">
                <a:latin typeface="Traveling _Typewriter"/>
              </a:rPr>
              <a:t>설정 프로그램 실행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sudo visudo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다음 줄을 추가한다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</a:rPr>
              <a:t>$USER ALL=(ALL) NOPASSWD: ALL</a:t>
            </a:r>
            <a:r>
              <a:rPr lang="en-US" altLang="en-US" sz="800" dirty="0"/>
              <a:t> </a:t>
            </a:r>
            <a:endParaRPr lang="en-US" altLang="ko-KR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4ED8-B9E8-4B34-A6D4-0F2B861A899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259</a:t>
            </a:fld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454400" y="2786743"/>
            <a:ext cx="6128158" cy="3412855"/>
            <a:chOff x="3454400" y="2786743"/>
            <a:chExt cx="6128158" cy="341285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8815" y="2786743"/>
              <a:ext cx="4533743" cy="3412855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454400" y="4775925"/>
              <a:ext cx="2420076" cy="32143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ctr"/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사용자 아이디로 변경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277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C18-5171-4319-ADE3-87332E4F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2070-5771-49B0-96DA-9E43AE2C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POSIX(Portable operating system interface, /ˈpɒzɪks/)</a:t>
            </a:r>
            <a:r>
              <a:rPr lang="ko-KR" altLang="en-US" sz="2400" dirty="0"/>
              <a:t>는 이식 가능한 운영 체제 인터페이스이다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서로 다른 </a:t>
            </a:r>
            <a:r>
              <a:rPr lang="en-US" altLang="ko-KR" sz="2400" dirty="0"/>
              <a:t>UNIX</a:t>
            </a:r>
            <a:r>
              <a:rPr lang="ko-KR" altLang="en-US" sz="2400" dirty="0"/>
              <a:t>의 공통 </a:t>
            </a:r>
            <a:r>
              <a:rPr lang="en-US" altLang="ko-KR" sz="2400" dirty="0"/>
              <a:t>API</a:t>
            </a:r>
            <a:r>
              <a:rPr lang="ko-KR" altLang="en-US" sz="2400" dirty="0"/>
              <a:t>를 정리하여 이식성이 높은 유닉스 응용 프로그램 개발이 목적이다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IEEE</a:t>
            </a:r>
            <a:r>
              <a:rPr lang="ko-KR" altLang="en-US" sz="2400" dirty="0"/>
              <a:t>가 책정한 애플리케이션 인터페이스 규격이다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규격의 내용은 </a:t>
            </a:r>
            <a:r>
              <a:rPr lang="en-US" altLang="ko-KR" sz="2400" dirty="0"/>
              <a:t>C </a:t>
            </a:r>
            <a:r>
              <a:rPr lang="ko-KR" altLang="en-US" sz="2400" dirty="0"/>
              <a:t>언어의 커널 시스템 함수</a:t>
            </a:r>
            <a:r>
              <a:rPr lang="en-US" altLang="ko-KR" sz="2400" dirty="0"/>
              <a:t>, </a:t>
            </a:r>
            <a:r>
              <a:rPr lang="ko-KR" altLang="en-US" sz="2400" dirty="0"/>
              <a:t>프로세스 환경</a:t>
            </a:r>
            <a:r>
              <a:rPr lang="en-US" altLang="ko-KR" sz="2400" dirty="0"/>
              <a:t>, </a:t>
            </a:r>
            <a:r>
              <a:rPr lang="ko-KR" altLang="en-US" sz="2400" dirty="0"/>
              <a:t>파일과 디렉터리</a:t>
            </a:r>
            <a:r>
              <a:rPr lang="en-US" altLang="ko-KR" sz="2400" dirty="0"/>
              <a:t>, </a:t>
            </a:r>
            <a:r>
              <a:rPr lang="ko-KR" altLang="en-US" sz="2400" dirty="0"/>
              <a:t>시스템 데이터베이스</a:t>
            </a:r>
            <a:r>
              <a:rPr lang="en-US" altLang="ko-KR" sz="2400" dirty="0"/>
              <a:t>(</a:t>
            </a:r>
            <a:r>
              <a:rPr lang="ko-KR" altLang="en-US" sz="2400" dirty="0"/>
              <a:t>암호 파일 등</a:t>
            </a:r>
            <a:r>
              <a:rPr lang="en-US" altLang="ko-KR" sz="2400" dirty="0"/>
              <a:t>), tar </a:t>
            </a:r>
            <a:r>
              <a:rPr lang="ko-KR" altLang="en-US" sz="2400" dirty="0"/>
              <a:t>압축 포맷 등의 분야를 포함한다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C POSIX</a:t>
            </a:r>
            <a:r>
              <a:rPr lang="ko-KR" altLang="en-US" sz="2400" dirty="0"/>
              <a:t>는 </a:t>
            </a:r>
            <a:r>
              <a:rPr lang="en-US" sz="2400" dirty="0"/>
              <a:t>ANSI C</a:t>
            </a:r>
            <a:r>
              <a:rPr lang="ko-KR" altLang="en-US" sz="2400" dirty="0"/>
              <a:t>와 호환된다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EC066-9E1F-494F-BCC8-7F743468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F0FA-E433-4E89-A1CB-D28E4E2B3F2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F50B9-DB23-415F-873F-69F48D36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D591B-1DB6-4967-940D-61404D7F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26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[</a:t>
            </a:r>
            <a:r>
              <a:rPr lang="ko-KR" altLang="en-US" dirty="0"/>
              <a:t>명령어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E177-6CCD-44B3-82E2-46199B7453A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260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69"/>
            <a:ext cx="4444414" cy="29156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명령어 경로를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>
                <a:latin typeface="Traveling _Typewriter"/>
              </a:rPr>
              <a:t>which </a:t>
            </a:r>
            <a:r>
              <a:rPr lang="en-US" b="1" dirty="0">
                <a:latin typeface="Traveling _Typewriter"/>
              </a:rPr>
              <a:t>ls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raveling _Typewriter"/>
              </a:rPr>
              <a:t>ls </a:t>
            </a:r>
            <a:r>
              <a:rPr lang="ko-KR" altLang="en-US" dirty="0">
                <a:latin typeface="Traveling _Typewriter"/>
              </a:rPr>
              <a:t>명령어가 있는 경로를 출력한다</a:t>
            </a:r>
            <a:r>
              <a:rPr lang="en-US" altLang="ko-KR" dirty="0">
                <a:latin typeface="Traveling _Typewriter"/>
              </a:rPr>
              <a:t>.</a:t>
            </a:r>
            <a:endParaRPr lang="en-US" b="1" dirty="0">
              <a:latin typeface="Traveling _Typewrite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394" y="2653296"/>
            <a:ext cx="4090568" cy="339180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8722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43" y="3175907"/>
            <a:ext cx="4658341" cy="301080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 {</a:t>
            </a:r>
            <a:r>
              <a:rPr lang="ko-KR" altLang="en-US" dirty="0"/>
              <a:t>파일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7179"/>
            <a:ext cx="4593091" cy="441890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list directory content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현재 디렉토리의 목록을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숨긴 파일을 제외한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–a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모든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–l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파일 목록을 자세하게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ls –la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Traveling _Typewriter"/>
              </a:rPr>
              <a:t>현재 폴더의 모든 파일 목록을 출력한다</a:t>
            </a:r>
            <a:r>
              <a:rPr lang="en-US" altLang="ko-KR" dirty="0">
                <a:latin typeface="Traveling _Typewriter"/>
              </a:rPr>
              <a:t>.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ko-KR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5634-486A-4573-9096-1331E2F3AB7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80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7046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기능 </a:t>
            </a:r>
            <a:r>
              <a:rPr lang="en-US" altLang="ko-KR" sz="1400" dirty="0"/>
              <a:t>: change directory</a:t>
            </a:r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디렉토리로 이동한다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예제</a:t>
            </a:r>
            <a:endParaRPr lang="en-US" altLang="ko-KR" sz="14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/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루트 디렉토리로 이동</a:t>
            </a:r>
            <a:endParaRPr lang="en-US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현재 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./dev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현재 디렉토리 아래의 </a:t>
            </a:r>
            <a:r>
              <a:rPr lang="en-US" altLang="ko-KR" sz="1400" b="1" dirty="0">
                <a:latin typeface="Traveling _Typewriter"/>
              </a:rPr>
              <a:t>dev </a:t>
            </a:r>
            <a:r>
              <a:rPr lang="ko-KR" altLang="en-US" sz="1400" b="1" dirty="0">
                <a:latin typeface="Traveling _Typewriter"/>
              </a:rPr>
              <a:t>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..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상위 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홈 디렉토리로 이동</a:t>
            </a:r>
            <a:endParaRPr lang="en-US" altLang="ko-KR" sz="14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400" b="1" dirty="0">
                <a:latin typeface="Traveling _Typewriter"/>
              </a:rPr>
              <a:t>cd ~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Traveling _Typewriter"/>
              </a:rPr>
              <a:t>홈 디렉토리로 이동</a:t>
            </a:r>
            <a:endParaRPr lang="en-US" sz="14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1F3D-9DF5-4E10-A91E-C03B6762C5A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262</a:t>
            </a:fld>
            <a:endParaRPr 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83" y="1266083"/>
            <a:ext cx="5120571" cy="194887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9418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기능 </a:t>
            </a:r>
            <a:r>
              <a:rPr lang="en-US" altLang="ko-KR" sz="2000" dirty="0"/>
              <a:t>: print working directory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현재 작업 디렉토리의 경로를 출력한다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예제</a:t>
            </a:r>
            <a:endParaRPr lang="en-US" altLang="ko-KR" sz="20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2000" b="1" dirty="0">
                <a:latin typeface="Traveling _Typewriter"/>
              </a:rPr>
              <a:t>pwd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20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20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B67B-E28F-4475-B078-1D4F0C1139B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mkdir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635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make directory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새로운 폴더를 만든다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test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~/test1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mkdir ./test2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82DB-8B32-4FBD-B797-92EA56FBDAC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6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파일의 수정 시각을 최신 시각으로 갱신한다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파일이 없으면 생성한다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b="1" dirty="0">
                <a:latin typeface="Traveling _Typewriter"/>
              </a:rPr>
              <a:t>touch abc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761B8-CA3B-4EA6-A659-38FEC0F2969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3513592"/>
            <a:ext cx="5800725" cy="24479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2787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1821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remove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파일이나 디렉토리를 삭제한다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rm abc</a:t>
            </a:r>
          </a:p>
          <a:p>
            <a:pPr lvl="2">
              <a:lnSpc>
                <a:spcPct val="120000"/>
              </a:lnSpc>
            </a:pPr>
            <a:r>
              <a:rPr lang="en-US" sz="1800" b="1" dirty="0">
                <a:latin typeface="Traveling _Typewriter"/>
              </a:rPr>
              <a:t>abc </a:t>
            </a:r>
            <a:r>
              <a:rPr lang="ko-KR" altLang="en-US" sz="1800" b="1" dirty="0">
                <a:latin typeface="Traveling _Typewriter"/>
              </a:rPr>
              <a:t>파일을 삭제 여부를 확인 후 삭제한다</a:t>
            </a:r>
            <a:r>
              <a:rPr lang="en-US" altLang="ko-KR" sz="1800" b="1" dirty="0">
                <a:latin typeface="Traveling _Typewriter"/>
              </a:rPr>
              <a:t>.</a:t>
            </a:r>
            <a:endParaRPr lang="en-US" sz="18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rm –f abc</a:t>
            </a:r>
          </a:p>
          <a:p>
            <a:pPr lvl="2">
              <a:lnSpc>
                <a:spcPct val="120000"/>
              </a:lnSpc>
            </a:pPr>
            <a:r>
              <a:rPr lang="en-US" altLang="ko-KR" sz="1800" b="1" dirty="0">
                <a:latin typeface="Traveling _Typewriter"/>
              </a:rPr>
              <a:t>abc </a:t>
            </a:r>
            <a:r>
              <a:rPr lang="ko-KR" altLang="en-US" sz="1800" b="1" dirty="0">
                <a:latin typeface="Traveling _Typewriter"/>
              </a:rPr>
              <a:t>파일을 강제적으로 삭제한다</a:t>
            </a:r>
            <a:r>
              <a:rPr lang="en-US" altLang="ko-KR" sz="1800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1800" b="1" dirty="0">
                <a:latin typeface="Traveling _Typewriter"/>
              </a:rPr>
              <a:t>rm –</a:t>
            </a:r>
            <a:r>
              <a:rPr lang="en-US" altLang="ko-KR" sz="1800" b="1" dirty="0" err="1">
                <a:latin typeface="Traveling _Typewriter"/>
              </a:rPr>
              <a:t>rf</a:t>
            </a:r>
            <a:r>
              <a:rPr lang="en-US" altLang="ko-KR" sz="1800" b="1" dirty="0">
                <a:latin typeface="Traveling _Typewriter"/>
              </a:rPr>
              <a:t> def</a:t>
            </a:r>
          </a:p>
          <a:p>
            <a:pPr lvl="2">
              <a:lnSpc>
                <a:spcPct val="120000"/>
              </a:lnSpc>
            </a:pPr>
            <a:r>
              <a:rPr lang="en-US" altLang="ko-KR" sz="1800" b="1" dirty="0">
                <a:latin typeface="Traveling _Typewriter"/>
              </a:rPr>
              <a:t>def </a:t>
            </a:r>
            <a:r>
              <a:rPr lang="ko-KR" altLang="en-US" sz="1800" b="1" dirty="0">
                <a:latin typeface="Traveling _Typewriter"/>
              </a:rPr>
              <a:t>폴더 아래의 모든 파일을 강제적으로 삭제한다</a:t>
            </a:r>
            <a:r>
              <a:rPr lang="en-US" altLang="ko-KR" sz="1800" b="1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E327-1DB2-4300-BCEF-B1B7DFEE987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53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 [</a:t>
            </a:r>
            <a:r>
              <a:rPr lang="ko-KR" altLang="en-US" dirty="0"/>
              <a:t>파일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2]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1207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move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이름을 변경한다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경로를 변경한다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mv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파일명을 </a:t>
            </a:r>
            <a:r>
              <a:rPr lang="en-US" altLang="ko-KR" dirty="0">
                <a:latin typeface="Traveling _Typewriter"/>
              </a:rPr>
              <a:t>def</a:t>
            </a:r>
            <a:r>
              <a:rPr lang="ko-KR" altLang="en-US" dirty="0">
                <a:latin typeface="Traveling _Typewriter"/>
              </a:rPr>
              <a:t>로 변경한다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mv test1/abc test2/def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test1</a:t>
            </a:r>
            <a:r>
              <a:rPr lang="ko-KR" altLang="en-US" dirty="0">
                <a:latin typeface="Traveling _Typewriter"/>
              </a:rPr>
              <a:t>폴더 아래의 </a:t>
            </a:r>
            <a:r>
              <a:rPr lang="en-US" altLang="ko-KR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파일을 </a:t>
            </a:r>
            <a:r>
              <a:rPr lang="en-US" altLang="ko-KR" dirty="0">
                <a:latin typeface="Traveling _Typewriter"/>
              </a:rPr>
              <a:t>test2 </a:t>
            </a:r>
            <a:r>
              <a:rPr lang="ko-KR" altLang="en-US" dirty="0">
                <a:latin typeface="Traveling _Typewriter"/>
              </a:rPr>
              <a:t>폴더 아래의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파일로 변경한다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DD1B-763F-4A69-964B-28A0EB19848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46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[</a:t>
            </a:r>
            <a:r>
              <a:rPr lang="ko-KR" altLang="en-US" dirty="0"/>
              <a:t>파일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2]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37004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기능 </a:t>
            </a:r>
            <a:r>
              <a:rPr lang="en-US" altLang="ko-KR" dirty="0"/>
              <a:t>: copy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파일을 복사한다</a:t>
            </a:r>
            <a:r>
              <a:rPr lang="en-US" altLang="ko-KR" dirty="0"/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z="2400" dirty="0">
                <a:solidFill>
                  <a:prstClr val="black"/>
                </a:solidFill>
              </a:rPr>
              <a:t>옵션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2400" dirty="0">
                <a:solidFill>
                  <a:prstClr val="black"/>
                </a:solidFill>
              </a:rPr>
              <a:t>-R : </a:t>
            </a:r>
            <a:r>
              <a:rPr lang="ko-KR" altLang="en-US" sz="2400" dirty="0">
                <a:solidFill>
                  <a:prstClr val="black"/>
                </a:solidFill>
              </a:rPr>
              <a:t>디렉토리와 파일들의 권한을 재귀적으로 모두 바꾼다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cp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파일을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파일로 복사한다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b="1" dirty="0">
                <a:latin typeface="Traveling _Typewriter"/>
              </a:rPr>
              <a:t>cp –R abc def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Traveling _Typewriter"/>
              </a:rPr>
              <a:t>abc </a:t>
            </a:r>
            <a:r>
              <a:rPr lang="ko-KR" altLang="en-US" dirty="0">
                <a:latin typeface="Traveling _Typewriter"/>
              </a:rPr>
              <a:t>폴더 아래의 모든 파일을 </a:t>
            </a:r>
            <a:r>
              <a:rPr lang="en-US" altLang="ko-KR" dirty="0">
                <a:latin typeface="Traveling _Typewriter"/>
              </a:rPr>
              <a:t>def </a:t>
            </a:r>
            <a:r>
              <a:rPr lang="ko-KR" altLang="en-US" dirty="0">
                <a:latin typeface="Traveling _Typewriter"/>
              </a:rPr>
              <a:t>폴더 아래로 복사한다</a:t>
            </a:r>
            <a:r>
              <a:rPr lang="en-US" altLang="ko-KR" dirty="0">
                <a:latin typeface="Traveling _Typewriter"/>
              </a:rPr>
              <a:t>.</a:t>
            </a:r>
            <a:endParaRPr lang="en-US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D61C-7AD9-44D0-BE99-F0ECAE84403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2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145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: concatenate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 내용을 화면에 출력한다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cat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abc </a:t>
            </a:r>
            <a:r>
              <a:rPr lang="ko-KR" altLang="en-US" sz="1800" dirty="0">
                <a:latin typeface="Traveling _Typewriter"/>
              </a:rPr>
              <a:t>파일 내용을 화면에 출력한다</a:t>
            </a:r>
            <a:r>
              <a:rPr lang="en-US" altLang="ko-KR" sz="18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88BC-01E2-4DD0-AB3D-8087A0E913C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4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실행 수준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422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리눅스 런레벨</a:t>
            </a:r>
            <a:r>
              <a:rPr lang="en-US" altLang="ko-KR" sz="2000" dirty="0"/>
              <a:t>(runlevel)</a:t>
            </a:r>
            <a:r>
              <a:rPr lang="ko-KR" altLang="en-US" sz="2000" dirty="0"/>
              <a:t>은  유닉스 운영체제가 실행되는 모드이다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실행 수준 마다 실행되는 서비스가 다르다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3EA8-B219-4A40-AEA9-4E7F443B2B8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9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499846"/>
              </p:ext>
            </p:extLst>
          </p:nvPr>
        </p:nvGraphicFramePr>
        <p:xfrm>
          <a:off x="883616" y="2452428"/>
          <a:ext cx="8271769" cy="36943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8559">
                  <a:extLst>
                    <a:ext uri="{9D8B030D-6E8A-4147-A177-3AD203B41FA5}">
                      <a16:colId xmlns:a16="http://schemas.microsoft.com/office/drawing/2014/main" val="2946394072"/>
                    </a:ext>
                  </a:extLst>
                </a:gridCol>
                <a:gridCol w="3090025">
                  <a:extLst>
                    <a:ext uri="{9D8B030D-6E8A-4147-A177-3AD203B41FA5}">
                      <a16:colId xmlns:a16="http://schemas.microsoft.com/office/drawing/2014/main" val="1881725520"/>
                    </a:ext>
                  </a:extLst>
                </a:gridCol>
                <a:gridCol w="4253185">
                  <a:extLst>
                    <a:ext uri="{9D8B030D-6E8A-4147-A177-3AD203B41FA5}">
                      <a16:colId xmlns:a16="http://schemas.microsoft.com/office/drawing/2014/main" val="2039964892"/>
                    </a:ext>
                  </a:extLst>
                </a:gridCol>
              </a:tblGrid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레벨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모드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동작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1589227319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Halt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시스템 종료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1855123632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Single-User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관리자 모드 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2951539129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Multi-User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네트웍 없이 데몬 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224142767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Multi-User with Networking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텍스트 모드 </a:t>
                      </a:r>
                      <a:r>
                        <a:rPr lang="en-US" altLang="ko-KR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/ </a:t>
                      </a:r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시스템 정상 실행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3652375310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Not used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사용자 정의 모드로</a:t>
                      </a:r>
                      <a:r>
                        <a:rPr lang="en-US" altLang="ko-KR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 </a:t>
                      </a:r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481016850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X11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그래픽 모드 </a:t>
                      </a:r>
                      <a:r>
                        <a:rPr lang="en-US" altLang="ko-KR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/ </a:t>
                      </a:r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시스템 정상 실행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62284313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Reboot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리부팅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1390019610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Single-User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600" kern="12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네트웍 없이 데몬 실행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바탕체" panose="02030609000101010101" pitchFamily="17" charset="-127"/>
                        <a:ea typeface="바탕체" panose="02030609000101010101" pitchFamily="17" charset="-127"/>
                        <a:cs typeface="+mn-cs"/>
                      </a:endParaRPr>
                    </a:p>
                  </a:txBody>
                  <a:tcPr marL="182880" marR="0" marT="28479" marB="28479" anchor="ctr"/>
                </a:tc>
                <a:extLst>
                  <a:ext uri="{0D108BD9-81ED-4DB2-BD59-A6C34878D82A}">
                    <a16:rowId xmlns:a16="http://schemas.microsoft.com/office/drawing/2014/main" val="837121761"/>
                  </a:ext>
                </a:extLst>
              </a:tr>
            </a:tbl>
          </a:graphicData>
        </a:graphic>
      </p:graphicFrame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0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7823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more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 내용을 한 페이지씩 화면에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사용자 입력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스페이스 </a:t>
            </a:r>
            <a:r>
              <a:rPr lang="en-US" altLang="ko-KR" sz="1600" dirty="0"/>
              <a:t>: </a:t>
            </a:r>
            <a:r>
              <a:rPr lang="ko-KR" altLang="en-US" sz="1600" dirty="0"/>
              <a:t>한 페이지 앞으로 이동하여 출력한다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b : </a:t>
            </a:r>
            <a:r>
              <a:rPr lang="ko-KR" altLang="en-US" sz="1600" dirty="0"/>
              <a:t>한 페이지 뒤로 이동하여 출력한다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q : </a:t>
            </a:r>
            <a:r>
              <a:rPr lang="ko-KR" altLang="en-US" sz="1600" dirty="0"/>
              <a:t>명령어 종료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more </a:t>
            </a:r>
            <a:r>
              <a:rPr lang="en-US" sz="1600" b="1" dirty="0" err="1">
                <a:latin typeface="Traveling _Typewriter"/>
              </a:rPr>
              <a:t>abc</a:t>
            </a:r>
            <a:endParaRPr lang="en-US" sz="1600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Traveling _Typewriter"/>
              </a:rPr>
              <a:t>abc</a:t>
            </a: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파일 내용을 한 페이지씩 화면에 출력한다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F4F2-9DCD-4055-B8F5-B99D339BA5C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96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863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파일의 마지막 페이지를 출력한다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tail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8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854E-6E29-4C37-8795-54DB08F9761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3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|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533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: pipe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이전 명령어의 표준 출력을 이후 명령어의 표준 입력으로 연결한다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1800" b="1" dirty="0">
                <a:latin typeface="Traveling _Typewriter"/>
              </a:rPr>
              <a:t>ls -al | more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latin typeface="Traveling _Typewriter"/>
              </a:rPr>
              <a:t>ls –al </a:t>
            </a:r>
            <a:r>
              <a:rPr lang="ko-KR" altLang="en-US" sz="1800" dirty="0">
                <a:latin typeface="Traveling _Typewriter"/>
              </a:rPr>
              <a:t>결과를 한 페이지 씩 화면에 출력한다</a:t>
            </a:r>
            <a:r>
              <a:rPr lang="en-US" altLang="ko-KR" sz="1800" dirty="0">
                <a:latin typeface="Traveling _Typewriter"/>
              </a:rPr>
              <a:t>.</a:t>
            </a:r>
            <a:endParaRPr lang="en-US" sz="1800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B597-0EE0-400B-96D9-6C6B6AEA556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272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487950"/>
            <a:ext cx="3967162" cy="28684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17044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[</a:t>
            </a:r>
            <a:r>
              <a:rPr lang="ko-KR" altLang="en-US" dirty="0"/>
              <a:t>단어</a:t>
            </a:r>
            <a:r>
              <a:rPr lang="en-US" altLang="ko-KR" dirty="0"/>
              <a:t>]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5" cy="37004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파일에 특정 단어가 포함된 라인을 출력한다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grep abc def.txt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Traveling _Typewriter"/>
              </a:rPr>
              <a:t>def.txt </a:t>
            </a:r>
            <a:r>
              <a:rPr lang="ko-KR" altLang="en-US" sz="1800" dirty="0">
                <a:latin typeface="Traveling _Typewriter"/>
              </a:rPr>
              <a:t>파일에서 </a:t>
            </a:r>
            <a:r>
              <a:rPr lang="en-US" altLang="ko-KR" sz="1800" dirty="0">
                <a:latin typeface="Traveling _Typewriter"/>
              </a:rPr>
              <a:t>abc </a:t>
            </a:r>
            <a:r>
              <a:rPr lang="ko-KR" altLang="en-US" sz="1800" dirty="0">
                <a:latin typeface="Traveling _Typewriter"/>
              </a:rPr>
              <a:t>단어가 포함된 라인을 출력한다</a:t>
            </a:r>
            <a:r>
              <a:rPr lang="en-US" altLang="ko-KR" sz="18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ls –al | grep dr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 ls –al </a:t>
            </a:r>
            <a:r>
              <a:rPr lang="ko-KR" altLang="en-US" sz="1800" dirty="0">
                <a:latin typeface="Traveling _Typewriter"/>
              </a:rPr>
              <a:t>결과에서 </a:t>
            </a:r>
            <a:r>
              <a:rPr lang="en-US" altLang="ko-KR" sz="1800" dirty="0">
                <a:latin typeface="Traveling _Typewriter"/>
              </a:rPr>
              <a:t>dr</a:t>
            </a:r>
            <a:r>
              <a:rPr lang="ko-KR" altLang="en-US" sz="1800" dirty="0">
                <a:latin typeface="Traveling _Typewriter"/>
              </a:rPr>
              <a:t>이 포함된 라인을 출력한다</a:t>
            </a:r>
            <a:r>
              <a:rPr lang="en-US" altLang="ko-KR" sz="18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ls –al | grep dr | more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 ls –al </a:t>
            </a:r>
            <a:r>
              <a:rPr lang="ko-KR" altLang="en-US" sz="1800" dirty="0">
                <a:latin typeface="Traveling _Typewriter"/>
              </a:rPr>
              <a:t>결과에서 </a:t>
            </a:r>
            <a:r>
              <a:rPr lang="en-US" altLang="ko-KR" sz="1800" dirty="0">
                <a:latin typeface="Traveling _Typewriter"/>
              </a:rPr>
              <a:t>dr</a:t>
            </a:r>
            <a:r>
              <a:rPr lang="ko-KR" altLang="en-US" sz="1800" dirty="0">
                <a:latin typeface="Traveling _Typewriter"/>
              </a:rPr>
              <a:t>이 포함된 라인을 한 페이지 씩 출력한다</a:t>
            </a:r>
            <a:r>
              <a:rPr lang="en-US" altLang="ko-KR" sz="1800" dirty="0">
                <a:latin typeface="Traveling _Typewriter"/>
              </a:rPr>
              <a:t>.</a:t>
            </a: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0A4F-9F87-4C8A-B261-92439D77689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1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3589679" cy="48808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process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실행중인 프로세스 정보를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ps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현재 터미널의 쉘에서 실행중인 프로세스 정보를 출력한다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altLang="ko-KR" sz="1600" b="1" dirty="0">
                <a:latin typeface="Traveling _Typewriter"/>
              </a:rPr>
              <a:t>ps</a:t>
            </a:r>
            <a:r>
              <a:rPr lang="ko-KR" altLang="en-US" sz="1600" b="1" dirty="0">
                <a:latin typeface="Traveling _Typewriter"/>
              </a:rPr>
              <a:t> </a:t>
            </a:r>
            <a:r>
              <a:rPr lang="en-US" altLang="ko-KR" sz="1600" b="1" dirty="0">
                <a:latin typeface="Traveling _Typewriter"/>
              </a:rPr>
              <a:t>-e</a:t>
            </a:r>
            <a:endParaRPr lang="en-US" sz="1600" b="1" dirty="0">
              <a:latin typeface="Traveling _Typewriter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시스템에서 실행중인 모든 프로세스 정보를 출력한다</a:t>
            </a:r>
            <a:r>
              <a:rPr lang="en-US" altLang="ko-KR" sz="1600" dirty="0">
                <a:latin typeface="Traveling _Typewriter"/>
              </a:rPr>
              <a:t>.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DED1-F482-4112-A263-B3DB89B2DBA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274</a:t>
            </a:fld>
            <a:endParaRPr 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208553" y="1155303"/>
            <a:ext cx="5525496" cy="4896249"/>
            <a:chOff x="4270715" y="1460103"/>
            <a:chExt cx="5525496" cy="489624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7726" y="2088795"/>
              <a:ext cx="5328485" cy="426755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4812632" y="2936702"/>
              <a:ext cx="393029" cy="82969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70715" y="1460103"/>
              <a:ext cx="147686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FF00"/>
                  </a:solidFill>
                </a:rPr>
                <a:t>프로세스 아이디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구부러진 연결선 12"/>
            <p:cNvCxnSpPr>
              <a:stCxn id="10" idx="0"/>
              <a:endCxn id="11" idx="2"/>
            </p:cNvCxnSpPr>
            <p:nvPr/>
          </p:nvCxnSpPr>
          <p:spPr>
            <a:xfrm rot="16200000" flipV="1">
              <a:off x="4424736" y="2352290"/>
              <a:ext cx="1168822" cy="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5223337" y="2933312"/>
              <a:ext cx="393029" cy="82969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07805" y="2964698"/>
              <a:ext cx="393029" cy="82969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50569" y="1929082"/>
              <a:ext cx="112423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FF00"/>
                  </a:solidFill>
                </a:rPr>
                <a:t>터미널 정보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5" name="구부러진 연결선 24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5418042" y="2238670"/>
              <a:ext cx="696453" cy="69283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45231" y="2398755"/>
              <a:ext cx="918176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FFFF00"/>
                  </a:solidFill>
                </a:rPr>
                <a:t>명령어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구부러진 연결선 30"/>
            <p:cNvCxnSpPr>
              <a:stCxn id="22" idx="0"/>
              <a:endCxn id="28" idx="2"/>
            </p:cNvCxnSpPr>
            <p:nvPr/>
          </p:nvCxnSpPr>
          <p:spPr>
            <a:xfrm rot="16200000" flipV="1">
              <a:off x="6375237" y="2835614"/>
              <a:ext cx="258166" cy="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66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[</a:t>
            </a:r>
            <a:r>
              <a:rPr lang="ko-KR" altLang="en-US" dirty="0"/>
              <a:t>프로세스 아이디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4726985" cy="26647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기능 </a:t>
            </a:r>
            <a:r>
              <a:rPr lang="en-US" altLang="ko-KR" sz="1800" dirty="0"/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프로세스를 종료한다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예제</a:t>
            </a:r>
            <a:endParaRPr lang="en-US" altLang="ko-KR" sz="18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800" b="1" dirty="0">
                <a:latin typeface="Traveling _Typewriter"/>
              </a:rPr>
              <a:t>kill -9 1763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Traveling _Typewriter"/>
              </a:rPr>
              <a:t>1763 </a:t>
            </a:r>
            <a:r>
              <a:rPr lang="ko-KR" altLang="en-US" sz="1800" dirty="0">
                <a:latin typeface="Traveling _Typewriter"/>
              </a:rPr>
              <a:t>프로세스를 종료한다</a:t>
            </a:r>
            <a:r>
              <a:rPr lang="en-US" altLang="ko-KR" sz="1800" dirty="0">
                <a:latin typeface="Traveling _Typewriter"/>
              </a:rPr>
              <a:t>.</a:t>
            </a:r>
            <a:endParaRPr lang="en-US" sz="18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38CE-0B85-4686-863C-084BDC3EB08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26" y="1335350"/>
            <a:ext cx="4122990" cy="341868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3851881"/>
            <a:ext cx="3240602" cy="26870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0" name="구부러진 연결선 19"/>
          <p:cNvCxnSpPr>
            <a:stCxn id="7" idx="1"/>
            <a:endCxn id="8" idx="1"/>
          </p:cNvCxnSpPr>
          <p:nvPr/>
        </p:nvCxnSpPr>
        <p:spPr>
          <a:xfrm rot="10800000" flipH="1" flipV="1">
            <a:off x="5207726" y="3044694"/>
            <a:ext cx="1314994" cy="2150704"/>
          </a:xfrm>
          <a:prstGeom prst="curvedConnector3">
            <a:avLst>
              <a:gd name="adj1" fmla="val -17384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36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파일 권한 표현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DE4-FB57-4199-8B89-5581DC177D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276</a:t>
            </a:fld>
            <a:endParaRPr 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777920" y="1305216"/>
            <a:ext cx="6879969" cy="2890676"/>
            <a:chOff x="778133" y="1030046"/>
            <a:chExt cx="6879969" cy="289067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133" y="1443397"/>
              <a:ext cx="6879969" cy="2293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931363" y="2148903"/>
              <a:ext cx="347022" cy="1756646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3175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50684" y="1030046"/>
              <a:ext cx="533802" cy="2891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0" tIns="91440" rIns="0" bIns="9144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</a:rPr>
                <a:t>User</a:t>
              </a:r>
            </a:p>
          </p:txBody>
        </p:sp>
        <p:cxnSp>
          <p:nvCxnSpPr>
            <p:cNvPr id="13" name="구부러진 연결선 12"/>
            <p:cNvCxnSpPr>
              <a:cxnSpLocks/>
              <a:stCxn id="11" idx="0"/>
              <a:endCxn id="12" idx="2"/>
            </p:cNvCxnSpPr>
            <p:nvPr/>
          </p:nvCxnSpPr>
          <p:spPr>
            <a:xfrm rot="5400000" flipH="1" flipV="1">
              <a:off x="696385" y="1727704"/>
              <a:ext cx="829689" cy="12711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1740961" y="1050447"/>
              <a:ext cx="698185" cy="2891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0" tIns="91440" rIns="0" bIns="91440" anchor="ctr">
              <a:noAutofit/>
            </a:bodyPr>
            <a:lstStyle/>
            <a:p>
              <a:pPr algn="ctr"/>
              <a:r>
                <a:rPr lang="en-US" sz="1400" b="1" dirty="0" err="1">
                  <a:solidFill>
                    <a:srgbClr val="FFFF00"/>
                  </a:solidFill>
                </a:rPr>
                <a:t>Gruop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285726" y="2155254"/>
              <a:ext cx="347022" cy="1756646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3175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642202" y="2164076"/>
              <a:ext cx="347022" cy="1756646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3175">
              <a:solidFill>
                <a:srgbClr val="FFF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07810" y="1050447"/>
              <a:ext cx="698185" cy="2891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0" tIns="91440" rIns="0" bIns="9144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</a:rPr>
                <a:t>Others</a:t>
              </a:r>
            </a:p>
          </p:txBody>
        </p:sp>
        <p:cxnSp>
          <p:nvCxnSpPr>
            <p:cNvPr id="30" name="꺾인 연결선 29"/>
            <p:cNvCxnSpPr>
              <a:cxnSpLocks/>
              <a:stCxn id="18" idx="0"/>
              <a:endCxn id="16" idx="1"/>
            </p:cNvCxnSpPr>
            <p:nvPr/>
          </p:nvCxnSpPr>
          <p:spPr>
            <a:xfrm rot="5400000" flipH="1" flipV="1">
              <a:off x="1119988" y="1534281"/>
              <a:ext cx="960223" cy="28172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cxnSpLocks/>
              <a:stCxn id="19" idx="0"/>
              <a:endCxn id="21" idx="2"/>
            </p:cNvCxnSpPr>
            <p:nvPr/>
          </p:nvCxnSpPr>
          <p:spPr>
            <a:xfrm rot="5400000" flipH="1" flipV="1">
              <a:off x="2024078" y="1131251"/>
              <a:ext cx="824461" cy="124119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4B1A0E-AFFA-4BE1-B2F4-4F9AF603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64038"/>
              </p:ext>
            </p:extLst>
          </p:nvPr>
        </p:nvGraphicFramePr>
        <p:xfrm>
          <a:off x="2438933" y="3003552"/>
          <a:ext cx="6786031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68">
                  <a:extLst>
                    <a:ext uri="{9D8B030D-6E8A-4147-A177-3AD203B41FA5}">
                      <a16:colId xmlns:a16="http://schemas.microsoft.com/office/drawing/2014/main" val="2763941273"/>
                    </a:ext>
                  </a:extLst>
                </a:gridCol>
                <a:gridCol w="814199">
                  <a:extLst>
                    <a:ext uri="{9D8B030D-6E8A-4147-A177-3AD203B41FA5}">
                      <a16:colId xmlns:a16="http://schemas.microsoft.com/office/drawing/2014/main" val="3713936459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3789687389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2186675432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4271589981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1760984472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762666104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3027962871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2980372844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564490180"/>
                    </a:ext>
                  </a:extLst>
                </a:gridCol>
                <a:gridCol w="615896">
                  <a:extLst>
                    <a:ext uri="{9D8B030D-6E8A-4147-A177-3AD203B41FA5}">
                      <a16:colId xmlns:a16="http://schemas.microsoft.com/office/drawing/2014/main" val="3755285939"/>
                    </a:ext>
                  </a:extLst>
                </a:gridCol>
              </a:tblGrid>
              <a:tr h="279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예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구분</a:t>
                      </a:r>
                      <a:endParaRPr lang="en-US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Others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085152"/>
                  </a:ext>
                </a:extLst>
              </a:tr>
              <a:tr h="27958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권한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28903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42804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십진수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0039"/>
                  </a:ext>
                </a:extLst>
              </a:tr>
              <a:tr h="27958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권한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10041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30199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십진수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4505"/>
                  </a:ext>
                </a:extLst>
              </a:tr>
              <a:tr h="27958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권한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53954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895548"/>
                  </a:ext>
                </a:extLst>
              </a:tr>
              <a:tr h="27958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십진수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86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81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B24538-47A2-40C8-947F-E85AF817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05" y="3167743"/>
            <a:ext cx="4053406" cy="31886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chmod [options] mode file</a:t>
            </a:r>
            <a:endParaRPr 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543924" cy="47729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change mode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파일의 권한을 변경한다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-R : </a:t>
            </a:r>
            <a:r>
              <a:rPr lang="ko-KR" altLang="en-US" sz="1600" dirty="0"/>
              <a:t>디렉토리와 파일들의 권한을 재귀적으로 모두 바꾼다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777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사용자</a:t>
            </a:r>
            <a:r>
              <a:rPr lang="en-US" altLang="ko-KR" sz="1600" dirty="0"/>
              <a:t>,</a:t>
            </a:r>
            <a:r>
              <a:rPr lang="ko-KR" altLang="en-US" sz="1600" dirty="0"/>
              <a:t>그룹</a:t>
            </a:r>
            <a:r>
              <a:rPr lang="en-US" altLang="ko-KR" sz="1600" dirty="0"/>
              <a:t>,</a:t>
            </a:r>
            <a:r>
              <a:rPr lang="ko-KR" altLang="en-US" sz="1600" dirty="0"/>
              <a:t>다른 사람에게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읽기</a:t>
            </a:r>
            <a:r>
              <a:rPr lang="en-US" altLang="ko-KR" sz="1600" dirty="0"/>
              <a:t>,</a:t>
            </a:r>
            <a:r>
              <a:rPr lang="ko-KR" altLang="en-US" sz="1600" dirty="0"/>
              <a:t>쓰기</a:t>
            </a:r>
            <a:r>
              <a:rPr lang="en-US" altLang="ko-KR" sz="1600" dirty="0"/>
              <a:t>,</a:t>
            </a:r>
            <a:r>
              <a:rPr lang="ko-KR" altLang="en-US" sz="1600" dirty="0"/>
              <a:t>실행 권한을 부여한다</a:t>
            </a:r>
            <a:r>
              <a:rPr lang="en-US" altLang="ko-KR" sz="1600" dirty="0"/>
              <a:t>.</a:t>
            </a:r>
            <a:endParaRPr lang="en-US" sz="16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755 –R def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사용자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쓰기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), </a:t>
            </a:r>
            <a:br>
              <a:rPr lang="en-US" altLang="ko-KR" sz="1600" dirty="0">
                <a:latin typeface="Traveling _Typewriter"/>
              </a:rPr>
            </a:br>
            <a:r>
              <a:rPr lang="ko-KR" altLang="en-US" sz="1600" dirty="0">
                <a:latin typeface="Traveling _Typewriter"/>
              </a:rPr>
              <a:t>그룹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), </a:t>
            </a:r>
            <a:br>
              <a:rPr lang="en-US" altLang="ko-KR" sz="1600" dirty="0">
                <a:latin typeface="Traveling _Typewriter"/>
              </a:rPr>
            </a:br>
            <a:r>
              <a:rPr lang="ko-KR" altLang="en-US" sz="1600" dirty="0">
                <a:latin typeface="Traveling _Typewriter"/>
              </a:rPr>
              <a:t>다른 사람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실행</a:t>
            </a:r>
            <a:r>
              <a:rPr lang="en-US" altLang="ko-KR" sz="1600" dirty="0">
                <a:latin typeface="Traveling _Typewriter"/>
              </a:rPr>
              <a:t>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Traveling _Typewriter"/>
              </a:rPr>
              <a:t>def</a:t>
            </a:r>
            <a:r>
              <a:rPr lang="ko-KR" altLang="en-US" sz="1600" dirty="0">
                <a:latin typeface="Traveling _Typewriter"/>
              </a:rPr>
              <a:t> 폴러 아래 모든 파일의 권한을 변경함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chmod 644 abc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사용자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/</a:t>
            </a:r>
            <a:r>
              <a:rPr lang="ko-KR" altLang="en-US" sz="1600" dirty="0">
                <a:latin typeface="Traveling _Typewriter"/>
              </a:rPr>
              <a:t>쓰기</a:t>
            </a:r>
            <a:r>
              <a:rPr lang="en-US" altLang="ko-KR" sz="1600" dirty="0">
                <a:latin typeface="Traveling _Typewriter"/>
              </a:rPr>
              <a:t>), </a:t>
            </a:r>
            <a:br>
              <a:rPr lang="en-US" altLang="ko-KR" sz="1600" dirty="0">
                <a:latin typeface="Traveling _Typewriter"/>
              </a:rPr>
            </a:br>
            <a:r>
              <a:rPr lang="ko-KR" altLang="en-US" sz="1600" dirty="0">
                <a:latin typeface="Traveling _Typewriter"/>
              </a:rPr>
              <a:t>그룹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), </a:t>
            </a:r>
            <a:r>
              <a:rPr lang="ko-KR" altLang="en-US" sz="1600" dirty="0">
                <a:latin typeface="Traveling _Typewriter"/>
              </a:rPr>
              <a:t>다른 사람</a:t>
            </a:r>
            <a:r>
              <a:rPr lang="en-US" altLang="ko-KR" sz="1600" dirty="0">
                <a:latin typeface="Traveling _Typewriter"/>
              </a:rPr>
              <a:t>(</a:t>
            </a:r>
            <a:r>
              <a:rPr lang="ko-KR" altLang="en-US" sz="1600" dirty="0">
                <a:latin typeface="Traveling _Typewriter"/>
              </a:rPr>
              <a:t>읽기</a:t>
            </a:r>
            <a:r>
              <a:rPr lang="en-US" altLang="ko-KR" sz="1600" dirty="0">
                <a:latin typeface="Traveling _Typewriter"/>
              </a:rPr>
              <a:t>)</a:t>
            </a:r>
            <a:endParaRPr lang="en-US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C426-B778-4F9C-9D0A-929E03B0757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7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77E50B-5AEE-4789-A34C-685EC66D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39193"/>
            <a:ext cx="4697750" cy="29330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umask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615362" cy="47729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unix mask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파일 및 디렉토리를 생성할 때 권한을 설정한다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디렉토리는 </a:t>
            </a:r>
            <a:r>
              <a:rPr lang="en-US" altLang="ko-KR" sz="1600" dirty="0"/>
              <a:t>777</a:t>
            </a:r>
            <a:r>
              <a:rPr lang="ko-KR" altLang="en-US" sz="1600" dirty="0"/>
              <a:t>에서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파일은 </a:t>
            </a:r>
            <a:r>
              <a:rPr lang="en-US" altLang="ko-KR" sz="1600" dirty="0"/>
              <a:t>666</a:t>
            </a:r>
            <a:r>
              <a:rPr lang="ko-KR" altLang="en-US" sz="1600" dirty="0"/>
              <a:t>에서 </a:t>
            </a:r>
            <a:r>
              <a:rPr lang="en-US" altLang="ko-KR" sz="1600" dirty="0"/>
              <a:t>umask </a:t>
            </a:r>
            <a:r>
              <a:rPr lang="ko-KR" altLang="en-US" sz="1600" dirty="0"/>
              <a:t>값을 뺀 값이 초기 권한 값이다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-S : </a:t>
            </a:r>
            <a:r>
              <a:rPr lang="ko-KR" altLang="en-US" sz="1600" dirty="0"/>
              <a:t>현재 </a:t>
            </a:r>
            <a:r>
              <a:rPr lang="en-US" altLang="ko-KR" sz="1600" dirty="0"/>
              <a:t>umask</a:t>
            </a:r>
            <a:r>
              <a:rPr lang="ko-KR" altLang="en-US" sz="1600" dirty="0"/>
              <a:t>를 </a:t>
            </a:r>
            <a:r>
              <a:rPr lang="en-US" altLang="ko-KR" sz="1600" dirty="0"/>
              <a:t>u, g, o</a:t>
            </a:r>
            <a:r>
              <a:rPr lang="ko-KR" altLang="en-US" sz="1600" dirty="0"/>
              <a:t>와 </a:t>
            </a:r>
            <a:r>
              <a:rPr lang="en-US" altLang="ko-KR" sz="1600" dirty="0"/>
              <a:t>r, w, x </a:t>
            </a:r>
            <a:r>
              <a:rPr lang="ko-KR" altLang="en-US" sz="1600" dirty="0"/>
              <a:t>포맷으로 표현한다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umask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현재 </a:t>
            </a:r>
            <a:r>
              <a:rPr lang="en-US" altLang="ko-KR" sz="1600" dirty="0">
                <a:latin typeface="Traveling _Typewriter"/>
              </a:rPr>
              <a:t>umask </a:t>
            </a:r>
            <a:r>
              <a:rPr lang="ko-KR" altLang="en-US" sz="1600" dirty="0">
                <a:latin typeface="Traveling _Typewriter"/>
              </a:rPr>
              <a:t>값을 출력한다</a:t>
            </a:r>
            <a:r>
              <a:rPr lang="en-US" altLang="ko-KR" sz="1600" dirty="0">
                <a:latin typeface="Traveling _Typewriter"/>
              </a:rPr>
              <a:t>.</a:t>
            </a:r>
            <a:endParaRPr lang="en-US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umask -S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현재 </a:t>
            </a:r>
            <a:r>
              <a:rPr lang="en-US" altLang="ko-KR" sz="1600" dirty="0">
                <a:latin typeface="Traveling _Typewriter"/>
              </a:rPr>
              <a:t>umask </a:t>
            </a:r>
            <a:r>
              <a:rPr lang="ko-KR" altLang="en-US" sz="1600" dirty="0">
                <a:latin typeface="Traveling _Typewriter"/>
              </a:rPr>
              <a:t>값을 </a:t>
            </a:r>
            <a:r>
              <a:rPr lang="en-US" altLang="ko-KR" sz="1600" dirty="0"/>
              <a:t>u, g, o</a:t>
            </a:r>
            <a:r>
              <a:rPr lang="ko-KR" altLang="en-US" sz="1600" dirty="0"/>
              <a:t>와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r, w, x </a:t>
            </a:r>
            <a:r>
              <a:rPr lang="ko-KR" altLang="en-US" sz="1600" dirty="0"/>
              <a:t>포맷으로 출력한다</a:t>
            </a:r>
            <a:r>
              <a:rPr lang="en-US" altLang="ko-KR" sz="1600" dirty="0"/>
              <a:t>.</a:t>
            </a:r>
            <a:endParaRPr lang="en-US" altLang="ko-KR" sz="1600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umask 777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Traveling _Typewriter"/>
              </a:rPr>
              <a:t>umask </a:t>
            </a:r>
            <a:r>
              <a:rPr lang="ko-KR" altLang="en-US" sz="1600" dirty="0">
                <a:latin typeface="Traveling _Typewriter"/>
              </a:rPr>
              <a:t>값을 </a:t>
            </a:r>
            <a:r>
              <a:rPr lang="en-US" altLang="ko-KR" sz="1600" dirty="0">
                <a:latin typeface="Traveling _Typewriter"/>
              </a:rPr>
              <a:t>777</a:t>
            </a:r>
            <a:r>
              <a:rPr lang="ko-KR" altLang="en-US" sz="1600" dirty="0">
                <a:latin typeface="Traveling _Typewriter"/>
              </a:rPr>
              <a:t>로 변경한다</a:t>
            </a:r>
            <a:r>
              <a:rPr lang="en-US" altLang="ko-KR" sz="1600" dirty="0">
                <a:latin typeface="Traveling _Typewriter"/>
              </a:rPr>
              <a:t>.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D17-EAC1-4ECF-A3CB-F304D27863A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7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find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69"/>
            <a:ext cx="8615362" cy="47729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기능 </a:t>
            </a:r>
            <a:r>
              <a:rPr lang="en-US" altLang="ko-KR" sz="1600" dirty="0"/>
              <a:t>:   </a:t>
            </a:r>
            <a:r>
              <a:rPr lang="ko-KR" altLang="en-US" sz="1600" dirty="0"/>
              <a:t>파일을</a:t>
            </a:r>
            <a:r>
              <a:rPr lang="en-US" altLang="ko-KR" sz="1600" dirty="0"/>
              <a:t> </a:t>
            </a:r>
            <a:r>
              <a:rPr lang="ko-KR" altLang="en-US" sz="1600" dirty="0"/>
              <a:t>검색한다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옵션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-name [</a:t>
            </a:r>
            <a:r>
              <a:rPr lang="ko-KR" altLang="en-US" sz="1600" dirty="0"/>
              <a:t>파일이름</a:t>
            </a:r>
            <a:r>
              <a:rPr lang="en-US" altLang="ko-KR" sz="1600" dirty="0"/>
              <a:t>]   : </a:t>
            </a:r>
            <a:r>
              <a:rPr lang="ko-KR" altLang="en-US" sz="1600" dirty="0"/>
              <a:t>검색할 파일명</a:t>
            </a:r>
            <a:r>
              <a:rPr lang="en-US" altLang="ko-KR" sz="16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-user [</a:t>
            </a:r>
            <a:r>
              <a:rPr lang="ko-KR" altLang="en-US" sz="1600" dirty="0"/>
              <a:t>유저</a:t>
            </a:r>
            <a:r>
              <a:rPr lang="en-US" altLang="ko-KR" sz="1600" dirty="0"/>
              <a:t>]     -group [</a:t>
            </a:r>
            <a:r>
              <a:rPr lang="ko-KR" altLang="en-US" sz="1600" dirty="0"/>
              <a:t>그룹</a:t>
            </a:r>
            <a:r>
              <a:rPr lang="en-US" altLang="ko-KR" sz="1600" dirty="0"/>
              <a:t>]  </a:t>
            </a:r>
            <a:endParaRPr lang="ko-KR" altLang="en-US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-print : </a:t>
            </a:r>
            <a:r>
              <a:rPr lang="ko-KR" altLang="en-US" sz="1600" dirty="0"/>
              <a:t>검색 결과를 표준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예제</a:t>
            </a:r>
            <a:endParaRPr lang="en-US" altLang="ko-KR" sz="1600" dirty="0"/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 find /etc. -name "*.</a:t>
            </a:r>
            <a:r>
              <a:rPr lang="en-US" sz="1600" b="1" dirty="0" err="1">
                <a:latin typeface="Traveling _Typewriter"/>
              </a:rPr>
              <a:t>conf</a:t>
            </a:r>
            <a:r>
              <a:rPr lang="en-US" sz="1600" b="1" dirty="0">
                <a:latin typeface="Traveling _Typewriter"/>
              </a:rPr>
              <a:t>" -print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 </a:t>
            </a:r>
            <a:r>
              <a:rPr lang="ko-KR" altLang="en-US" sz="1600" dirty="0"/>
              <a:t>폴더 아래의 </a:t>
            </a:r>
            <a:r>
              <a:rPr lang="en-US" altLang="ko-KR" sz="1600" dirty="0" err="1"/>
              <a:t>conf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끝나는 파일을 모두 검색한다</a:t>
            </a:r>
            <a:r>
              <a:rPr lang="en-US" altLang="ko-KR" sz="1600" dirty="0"/>
              <a:t>.</a:t>
            </a:r>
            <a:endParaRPr lang="en-US" sz="1600" b="1" dirty="0">
              <a:latin typeface="Traveling _Typewriter"/>
            </a:endParaRP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find /home -name *.</a:t>
            </a:r>
            <a:r>
              <a:rPr lang="en-US" sz="1600" b="1" dirty="0" err="1">
                <a:latin typeface="Traveling _Typewriter"/>
              </a:rPr>
              <a:t>bak</a:t>
            </a:r>
            <a:r>
              <a:rPr lang="en-US" sz="1600" b="1" dirty="0">
                <a:latin typeface="Traveling _Typewriter"/>
              </a:rPr>
              <a:t> -exec rm -</a:t>
            </a:r>
            <a:r>
              <a:rPr lang="en-US" sz="1600" b="1" dirty="0" err="1">
                <a:latin typeface="Traveling _Typewriter"/>
              </a:rPr>
              <a:t>rf</a:t>
            </a:r>
            <a:r>
              <a:rPr lang="en-US" sz="1600" b="1" dirty="0">
                <a:latin typeface="Traveling _Typewriter"/>
              </a:rPr>
              <a:t> {} ＼;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파일명이 </a:t>
            </a:r>
            <a:r>
              <a:rPr lang="en-US" altLang="ko-KR" sz="1600" dirty="0">
                <a:latin typeface="Traveling _Typewriter"/>
              </a:rPr>
              <a:t>.</a:t>
            </a:r>
            <a:r>
              <a:rPr lang="en-US" altLang="ko-KR" sz="1600" dirty="0" err="1">
                <a:latin typeface="Traveling _Typewriter"/>
              </a:rPr>
              <a:t>bak</a:t>
            </a:r>
            <a:r>
              <a:rPr lang="en-US" altLang="ko-KR" sz="1600" dirty="0">
                <a:latin typeface="Traveling _Typewriter"/>
              </a:rPr>
              <a:t> </a:t>
            </a:r>
            <a:r>
              <a:rPr lang="ko-KR" altLang="en-US" sz="1600" dirty="0">
                <a:latin typeface="Traveling _Typewriter"/>
              </a:rPr>
              <a:t>로 끝나는 파일을 검색하여 삭제한다</a:t>
            </a:r>
            <a:r>
              <a:rPr lang="en-US" altLang="ko-KR" sz="1600" dirty="0">
                <a:latin typeface="Traveling _Typewriter"/>
              </a:rPr>
              <a:t>.</a:t>
            </a:r>
          </a:p>
          <a:p>
            <a:pPr lvl="1">
              <a:lnSpc>
                <a:spcPct val="120000"/>
              </a:lnSpc>
              <a:buFont typeface="Times New Roman" panose="02020603050405020304" pitchFamily="18" charset="0"/>
              <a:buChar char="$"/>
            </a:pPr>
            <a:r>
              <a:rPr lang="en-US" sz="1600" b="1" dirty="0">
                <a:latin typeface="Traveling _Typewriter"/>
              </a:rPr>
              <a:t>find /home -name ＼*.c -exec ls -l {} ＼;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Traveling _Typewriter"/>
              </a:rPr>
              <a:t>파일명이 </a:t>
            </a:r>
            <a:r>
              <a:rPr lang="en-US" altLang="ko-KR" sz="1600" dirty="0">
                <a:latin typeface="Traveling _Typewriter"/>
              </a:rPr>
              <a:t>.c</a:t>
            </a:r>
            <a:r>
              <a:rPr lang="ko-KR" altLang="en-US" sz="1600" dirty="0">
                <a:latin typeface="Traveling _Typewriter"/>
              </a:rPr>
              <a:t>로 끝나는 파일을 검색하여 찾아 </a:t>
            </a:r>
            <a:r>
              <a:rPr lang="en-US" altLang="ko-KR" sz="1600" dirty="0">
                <a:latin typeface="Traveling _Typewriter"/>
              </a:rPr>
              <a:t>ls -l </a:t>
            </a:r>
            <a:r>
              <a:rPr lang="ko-KR" altLang="en-US" sz="1600" dirty="0">
                <a:latin typeface="Traveling _Typewriter"/>
              </a:rPr>
              <a:t>한다</a:t>
            </a:r>
            <a:r>
              <a:rPr lang="en-US" altLang="ko-KR" sz="1600" dirty="0">
                <a:latin typeface="Traveling _Typewriter"/>
              </a:rPr>
              <a:t>. </a:t>
            </a:r>
            <a:endParaRPr lang="en-US" sz="1600" b="1" dirty="0">
              <a:latin typeface="Traveling _Typewriter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758B-7351-46BF-9FD1-52CF99EAE7E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7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부팅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디스크 동기화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sync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중지 명령어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init 0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poweroff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halt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shutdown now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리부팅 명령어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init 6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reboot</a:t>
            </a:r>
          </a:p>
          <a:p>
            <a:pPr marL="457200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그래픽 모드 전환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init 3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init 5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D21A-A7A6-446C-8853-2DCBF017862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7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가상 머신 네트웍 설정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쉘 명령어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54B2F-A071-45CC-82AE-DB007E79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BC6CE-C82F-4204-87ED-DE7C110E04C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B7305-3046-43BB-811B-DA4633E9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B19E-9846-4C54-8DA2-598C09A5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3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ko-KR" altLang="en-US" dirty="0"/>
              <a:t>네트웍 환경 확인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2681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cmd</a:t>
            </a:r>
            <a:r>
              <a:rPr lang="en-US" dirty="0"/>
              <a:t> </a:t>
            </a:r>
            <a:r>
              <a:rPr lang="ko-KR" altLang="en-US" dirty="0"/>
              <a:t>창 실행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config /all</a:t>
            </a:r>
          </a:p>
          <a:p>
            <a:pPr>
              <a:lnSpc>
                <a:spcPct val="120000"/>
              </a:lnSpc>
            </a:pPr>
            <a:r>
              <a:rPr lang="en-US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192.168.0.xxx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B389-681A-40A4-B85C-0E64AFF47A2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3" y="2743762"/>
            <a:ext cx="7425414" cy="390720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216325" y="5098211"/>
            <a:ext cx="7832784" cy="301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IP </a:t>
            </a:r>
            <a:r>
              <a:rPr lang="ko-KR" alt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주소 확인    </a:t>
            </a:r>
            <a:r>
              <a:rPr lang="en-US" altLang="ko-KR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en-US">
              <a:solidFill>
                <a:srgbClr val="00B050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16325" y="4469141"/>
            <a:ext cx="7832784" cy="301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무선 네트웍 어댑터 장치명 </a:t>
            </a:r>
            <a:r>
              <a:rPr lang="en-US" altLang="ko-KR">
                <a:solidFill>
                  <a:srgbClr val="00B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en-US">
              <a:solidFill>
                <a:srgbClr val="00B050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91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/>
              <a:t>네트웍 환경 확인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53F7-584A-4407-9BD6-A4027FFB32F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282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1038" y="1231124"/>
            <a:ext cx="8543925" cy="180598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Traveling _Typewriter" panose="02000506000000020004" pitchFamily="2" charset="0"/>
              </a:rPr>
              <a:t>터미널 실행</a:t>
            </a:r>
            <a:endParaRPr lang="en-US" altLang="ko-KR" dirty="0">
              <a:latin typeface="Traveling _Typewriter" panose="02000506000000020004" pitchFamily="2" charset="0"/>
            </a:endParaRP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sudo apt install net-tools</a:t>
            </a: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latin typeface="Consolas" panose="020B0609020204030204" pitchFamily="49" charset="0"/>
              </a:rPr>
              <a:t>config</a:t>
            </a:r>
          </a:p>
          <a:p>
            <a:pPr lvl="1">
              <a:lnSpc>
                <a:spcPct val="120000"/>
              </a:lnSpc>
              <a:buFont typeface="Traveling _Typewriter" panose="02000506000000020004" pitchFamily="2" charset="0"/>
              <a:buChar char="$"/>
            </a:pPr>
            <a:r>
              <a:rPr lang="en-US" dirty="0">
                <a:latin typeface="Consolas" panose="020B0609020204030204" pitchFamily="49" charset="0"/>
              </a:rPr>
              <a:t> hostname -I</a:t>
            </a:r>
            <a:endParaRPr lang="en-US" altLang="ko-KR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192.168.0.xxx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  <a:endParaRPr lang="en-US" altLang="ko-KR" dirty="0">
              <a:latin typeface="Traveling _Typewriter" panose="02000506000000020004" pitchFamily="2" charset="0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Traveling _Typewriter" panose="02000506000000020004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48287" y="3373538"/>
            <a:ext cx="5615950" cy="2651706"/>
            <a:chOff x="1371963" y="2755746"/>
            <a:chExt cx="7162074" cy="36006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963" y="2755746"/>
              <a:ext cx="7162074" cy="3600606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1925515" y="3302408"/>
              <a:ext cx="3120504" cy="379382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 err="1">
                  <a:solidFill>
                    <a:srgbClr val="C00000"/>
                  </a:solidFill>
                </a:rPr>
                <a:t>아이피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주소 확인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2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VMWare Network Adapter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7975"/>
          </a:xfrm>
        </p:spPr>
        <p:txBody>
          <a:bodyPr>
            <a:normAutofit/>
          </a:bodyPr>
          <a:lstStyle/>
          <a:p>
            <a:r>
              <a:rPr lang="en-US" sz="1800" dirty="0"/>
              <a:t>Window Settings =&gt; Network &amp; Internet =&gt; Ethernet =&gt; Change adaptor options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C881-836C-45F9-BAE7-7237D633E38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83" y="2481629"/>
            <a:ext cx="8020050" cy="24574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557867" y="4457702"/>
            <a:ext cx="1557866" cy="1502832"/>
            <a:chOff x="1557867" y="4457702"/>
            <a:chExt cx="1557866" cy="1502832"/>
          </a:xfrm>
        </p:grpSpPr>
        <p:cxnSp>
          <p:nvCxnSpPr>
            <p:cNvPr id="10" name="직선 화살표 연결선 9"/>
            <p:cNvCxnSpPr>
              <a:stCxn id="8" idx="0"/>
            </p:cNvCxnSpPr>
            <p:nvPr/>
          </p:nvCxnSpPr>
          <p:spPr>
            <a:xfrm flipV="1">
              <a:off x="2336800" y="4457702"/>
              <a:ext cx="28332" cy="8298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1557867" y="5287590"/>
              <a:ext cx="1557866" cy="67294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Default 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Virtual VMWare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Network Adapter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460068" y="4457701"/>
            <a:ext cx="1549400" cy="1679329"/>
            <a:chOff x="6460068" y="4457701"/>
            <a:chExt cx="1549400" cy="167932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460068" y="5472223"/>
              <a:ext cx="1549400" cy="66480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Physical Wi-Fi</a:t>
              </a:r>
            </a:p>
            <a:p>
              <a:pPr algn="ctr"/>
              <a:r>
                <a:rPr lang="en-US" sz="1400">
                  <a:solidFill>
                    <a:schemeClr val="tx1"/>
                  </a:solidFill>
                </a:rPr>
                <a:t>Network Adapter</a:t>
              </a:r>
            </a:p>
          </p:txBody>
        </p:sp>
        <p:cxnSp>
          <p:nvCxnSpPr>
            <p:cNvPr id="14" name="직선 화살표 연결선 13"/>
            <p:cNvCxnSpPr>
              <a:stCxn id="13" idx="0"/>
            </p:cNvCxnSpPr>
            <p:nvPr/>
          </p:nvCxnSpPr>
          <p:spPr>
            <a:xfrm flipV="1">
              <a:off x="7234768" y="4457701"/>
              <a:ext cx="18887" cy="10145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38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 Virtual Network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0528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/>
              <a:t>모든 </a:t>
            </a:r>
            <a:r>
              <a:rPr lang="en-US" altLang="ko-KR"/>
              <a:t>VM</a:t>
            </a:r>
            <a:r>
              <a:rPr lang="ko-KR" altLang="en-US"/>
              <a:t>을 중지한다</a:t>
            </a:r>
            <a:r>
              <a:rPr lang="en-US" altLang="ko-KR"/>
              <a:t>.</a:t>
            </a:r>
          </a:p>
          <a:p>
            <a:r>
              <a:rPr lang="en-US" altLang="ko-KR"/>
              <a:t>Edit -&gt; Virtual Network Editor -&gt; Change Settings</a:t>
            </a:r>
          </a:p>
          <a:p>
            <a:r>
              <a:rPr lang="en-US" altLang="ko-KR"/>
              <a:t>Virtual Network Editor</a:t>
            </a:r>
            <a:r>
              <a:rPr lang="ko-KR" altLang="en-US"/>
              <a:t>의</a:t>
            </a:r>
            <a:r>
              <a:rPr lang="en-US" altLang="ko-KR"/>
              <a:t> VMNet0 </a:t>
            </a:r>
            <a:r>
              <a:rPr lang="ko-KR" altLang="en-US"/>
              <a:t>확인</a:t>
            </a:r>
            <a:endParaRPr lang="en-US" altLang="ko-KR"/>
          </a:p>
          <a:p>
            <a:pPr lvl="1"/>
            <a:r>
              <a:rPr lang="en-US" altLang="ko-KR"/>
              <a:t>Type: Bridged</a:t>
            </a:r>
          </a:p>
          <a:p>
            <a:pPr lvl="1"/>
            <a:r>
              <a:rPr lang="en-US" altLang="ko-KR"/>
              <a:t>External Connection : Intel® Dual Band ….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BB6B9-4978-4DC7-BF3C-6454D4384C1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284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41978" y="3028283"/>
            <a:ext cx="7422043" cy="3622363"/>
            <a:chOff x="1802920" y="2916551"/>
            <a:chExt cx="7422043" cy="362236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229" y="2916551"/>
              <a:ext cx="4040064" cy="3622363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3683478" y="3299725"/>
              <a:ext cx="4304581" cy="241931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4392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802920" y="5822833"/>
              <a:ext cx="2363642" cy="595224"/>
              <a:chOff x="7231429" y="5746647"/>
              <a:chExt cx="1669432" cy="601216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7231429" y="5746647"/>
                <a:ext cx="1056497" cy="342281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>
                    <a:solidFill>
                      <a:schemeClr val="tx1"/>
                    </a:solidFill>
                  </a:rPr>
                  <a:t>필요시 초기화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직선 화살표 연결선 16"/>
              <p:cNvCxnSpPr>
                <a:stCxn id="14" idx="3"/>
              </p:cNvCxnSpPr>
              <p:nvPr/>
            </p:nvCxnSpPr>
            <p:spPr>
              <a:xfrm>
                <a:off x="8287926" y="5917788"/>
                <a:ext cx="612935" cy="43007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8" name="모서리가 둥근 직사각형 27"/>
            <p:cNvSpPr/>
            <p:nvPr/>
          </p:nvSpPr>
          <p:spPr>
            <a:xfrm>
              <a:off x="5352096" y="5400137"/>
              <a:ext cx="3872867" cy="40956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4392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>
                  <a:solidFill>
                    <a:srgbClr val="FF0000"/>
                  </a:solidFill>
                </a:rPr>
                <a:t>노트북의 무선 네트웍 장치명을 선택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67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 Network Adapter </a:t>
            </a:r>
            <a:r>
              <a:rPr lang="ko-KR" altLang="en-US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2402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/>
              <a:t>모든 </a:t>
            </a:r>
            <a:r>
              <a:rPr lang="en-US" altLang="ko-KR"/>
              <a:t>VM</a:t>
            </a:r>
            <a:r>
              <a:rPr lang="ko-KR" altLang="en-US"/>
              <a:t>을 중지한다</a:t>
            </a:r>
            <a:r>
              <a:rPr lang="en-US" altLang="ko-KR"/>
              <a:t>.</a:t>
            </a:r>
          </a:p>
          <a:p>
            <a:r>
              <a:rPr lang="en-US" altLang="ko-KR"/>
              <a:t>Edit Virtual Machine Settings -&gt; Network Adaptor </a:t>
            </a:r>
            <a:r>
              <a:rPr lang="ko-KR" altLang="en-US"/>
              <a:t>클릭</a:t>
            </a:r>
            <a:endParaRPr lang="en-US" altLang="ko-KR"/>
          </a:p>
          <a:p>
            <a:r>
              <a:rPr lang="en-US" altLang="ko-KR"/>
              <a:t>Network Connection</a:t>
            </a:r>
          </a:p>
          <a:p>
            <a:pPr lvl="1"/>
            <a:r>
              <a:rPr lang="en-US" altLang="ko-KR"/>
              <a:t>Custom </a:t>
            </a:r>
            <a:r>
              <a:rPr lang="ko-KR" altLang="en-US"/>
              <a:t>체크 </a:t>
            </a:r>
            <a:r>
              <a:rPr lang="en-US" altLang="ko-KR"/>
              <a:t>-&gt; VNet0 (Bridged) </a:t>
            </a:r>
            <a:r>
              <a:rPr lang="ko-KR" altLang="en-US"/>
              <a:t>선택 </a:t>
            </a:r>
            <a:r>
              <a:rPr lang="en-US" altLang="ko-KR"/>
              <a:t>-&gt; Ok </a:t>
            </a:r>
            <a:r>
              <a:rPr lang="ko-KR" altLang="en-US"/>
              <a:t>클릭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85FF-1C43-494D-A3EC-0D4EA31BE66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285</a:t>
            </a:fld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2712365" y="2842534"/>
            <a:ext cx="4188857" cy="3878943"/>
            <a:chOff x="2807255" y="2842534"/>
            <a:chExt cx="4188857" cy="38789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7255" y="2842534"/>
              <a:ext cx="4086849" cy="3878943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882551" y="4278703"/>
              <a:ext cx="2113561" cy="414068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41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en-US" dirty="0"/>
              <a:t>hostname </a:t>
            </a:r>
            <a:r>
              <a:rPr lang="ko-KR" altLang="en-US" dirty="0"/>
              <a:t>변경 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265971"/>
          </a:xfrm>
        </p:spPr>
        <p:txBody>
          <a:bodyPr>
            <a:normAutofit/>
          </a:bodyPr>
          <a:lstStyle/>
          <a:p>
            <a:r>
              <a:rPr lang="en-US" dirty="0"/>
              <a:t>hostname </a:t>
            </a:r>
            <a:r>
              <a:rPr lang="ko-KR" altLang="en-US" dirty="0"/>
              <a:t>을 </a:t>
            </a:r>
            <a:r>
              <a:rPr lang="en-US" altLang="ko-KR" dirty="0"/>
              <a:t>ubuntu-abc </a:t>
            </a:r>
            <a:r>
              <a:rPr lang="ko-KR" altLang="en-US" dirty="0"/>
              <a:t>로 변겨함</a:t>
            </a:r>
            <a:endParaRPr lang="en-US" dirty="0"/>
          </a:p>
          <a:p>
            <a:pPr lvl="1"/>
            <a:r>
              <a:rPr lang="en-US" dirty="0"/>
              <a:t>sudo hostnamectl set-hostname </a:t>
            </a:r>
            <a:r>
              <a:rPr lang="en-US" b="1" dirty="0">
                <a:solidFill>
                  <a:srgbClr val="FF0000"/>
                </a:solidFill>
              </a:rPr>
              <a:t>ubuntu-abc</a:t>
            </a:r>
          </a:p>
          <a:p>
            <a:r>
              <a:rPr lang="en-US" altLang="ko-KR" dirty="0"/>
              <a:t>/etc/hosts </a:t>
            </a:r>
            <a:r>
              <a:rPr lang="ko-KR" altLang="en-US" dirty="0"/>
              <a:t>파일 편집</a:t>
            </a:r>
            <a:endParaRPr lang="en-US" altLang="ko-KR" dirty="0"/>
          </a:p>
          <a:p>
            <a:pPr lvl="1"/>
            <a:r>
              <a:rPr lang="en-US" dirty="0"/>
              <a:t>sudo  vi  /etc/hosts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85FF-1C43-494D-A3EC-0D4EA31BE66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82023" y="3429000"/>
            <a:ext cx="4006986" cy="1323439"/>
          </a:xfrm>
          <a:prstGeom prst="rect">
            <a:avLst/>
          </a:prstGeom>
          <a:solidFill>
            <a:srgbClr val="F1F5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2292F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127.0.0.1 localhost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127.0.0.1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anose="020B0604020202020204" pitchFamily="50" charset="-127"/>
                <a:ea typeface="Menlo"/>
              </a:rPr>
              <a:t>ubuntu-abc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2292F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22292F"/>
              </a:solidFill>
              <a:effectLst/>
              <a:ea typeface="IBM Plex 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2006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2FCBFE-3D67-4B4B-B554-9A68ACA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</a:t>
            </a:r>
            <a:r>
              <a:rPr lang="ko-KR" altLang="en-US" dirty="0"/>
              <a:t>테이블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1D66C-8F15-48E5-98CE-5E0B3ED0ED48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C3E570-F7D6-48E2-8B82-98C73DE7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63" y="1287463"/>
            <a:ext cx="81438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논리적</a:t>
            </a:r>
            <a:r>
              <a:rPr lang="en-US" altLang="ko-KR" dirty="0"/>
              <a:t> / </a:t>
            </a:r>
            <a:r>
              <a:rPr lang="ko-KR" altLang="en-US" dirty="0"/>
              <a:t>물리적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288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905933" y="1269514"/>
            <a:ext cx="7772400" cy="183718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논리적 </a:t>
            </a:r>
            <a:r>
              <a:rPr lang="en-US" altLang="ko-KR" sz="1800" dirty="0"/>
              <a:t>/ Logical</a:t>
            </a:r>
          </a:p>
          <a:p>
            <a:pPr lvl="1"/>
            <a:r>
              <a:rPr lang="ko-KR" altLang="en-US" sz="1800" dirty="0"/>
              <a:t>사람의 생각으로 만든 것</a:t>
            </a:r>
            <a:endParaRPr lang="en-US" altLang="ko-KR" sz="1800" dirty="0"/>
          </a:p>
          <a:p>
            <a:r>
              <a:rPr lang="ko-KR" altLang="en-US" sz="1800" dirty="0"/>
              <a:t>물리적 </a:t>
            </a:r>
            <a:r>
              <a:rPr lang="en-US" altLang="ko-KR" sz="1800" dirty="0"/>
              <a:t>/ Physical</a:t>
            </a:r>
          </a:p>
          <a:p>
            <a:pPr lvl="1"/>
            <a:r>
              <a:rPr lang="ko-KR" altLang="en-US" sz="1800" dirty="0"/>
              <a:t>관찰 또는 측정이 가능 한 것</a:t>
            </a:r>
          </a:p>
        </p:txBody>
      </p:sp>
      <p:pic>
        <p:nvPicPr>
          <p:cNvPr id="1032" name="Picture 8" descr="http://file.flash24.dreamx.com/g4/data/mw.cheditor/1208/5XlnsuUBQo66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2583" y="3791362"/>
            <a:ext cx="836399" cy="1151084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7236" y="3837233"/>
            <a:ext cx="1360897" cy="117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81C6-EF27-44AD-A4DB-1A9A53591725}" type="datetime1">
              <a:rPr lang="ko-KR" altLang="en-US" smtClean="0"/>
              <a:t>2019-06-29</a:t>
            </a:fld>
            <a:endParaRPr lang="en-US"/>
          </a:p>
        </p:txBody>
      </p:sp>
      <p:pic>
        <p:nvPicPr>
          <p:cNvPr id="1028" name="Picture 4" descr="Image result for íë ë²ì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67" y="4032396"/>
            <a:ext cx="1879233" cy="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3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C358C-63A4-49FA-97F1-4E33303C880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289</a:t>
            </a:fld>
            <a:endParaRPr lang="en-US"/>
          </a:p>
        </p:txBody>
      </p:sp>
      <p:pic>
        <p:nvPicPr>
          <p:cNvPr id="3074" name="Picture 2" descr="http://michael.peopleofhonoronly.com/vim/vim_cheat_sheet_for_programmers_colorblind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0"/>
            <a:ext cx="88800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57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철학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38939"/>
            <a:ext cx="8686800" cy="10674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모든 것은 파일이다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파일</a:t>
            </a:r>
            <a:r>
              <a:rPr lang="en-US" altLang="ko-KR" sz="2000" dirty="0"/>
              <a:t>, </a:t>
            </a:r>
            <a:r>
              <a:rPr lang="ko-KR" altLang="en-US" sz="2000" dirty="0"/>
              <a:t>디바이스 및 폴더가 동등한 개념이다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0B59-C7B8-4934-8580-7D6C9750DB9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2" y="2444311"/>
            <a:ext cx="5877787" cy="377415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87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92C4-C320-43A2-8ECE-CE47FEC71D1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리눅스 시스템 프로그래밍</a:t>
            </a:r>
            <a:endParaRPr 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38121"/>
          </a:xfrm>
        </p:spPr>
        <p:txBody>
          <a:bodyPr>
            <a:norm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dirty="0"/>
              <a:t>C </a:t>
            </a:r>
            <a:r>
              <a:rPr lang="ko-KR" altLang="en-US" dirty="0"/>
              <a:t>라이브러리로 커널과 대화하기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D70-2292-4CC5-93B6-E4792DBCE3D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https://covers.oreillystatic.com/images/0636920026891/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56" y="2327214"/>
            <a:ext cx="2507150" cy="3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343277" y="2599448"/>
            <a:ext cx="3560852" cy="2851054"/>
            <a:chOff x="2393002" y="1726344"/>
            <a:chExt cx="5119995" cy="3770283"/>
          </a:xfrm>
        </p:grpSpPr>
        <p:grpSp>
          <p:nvGrpSpPr>
            <p:cNvPr id="10" name="그룹 9"/>
            <p:cNvGrpSpPr/>
            <p:nvPr/>
          </p:nvGrpSpPr>
          <p:grpSpPr>
            <a:xfrm>
              <a:off x="2393002" y="1726344"/>
              <a:ext cx="5119995" cy="3303141"/>
              <a:chOff x="2459182" y="407814"/>
              <a:chExt cx="4987636" cy="5593975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2459182" y="4705003"/>
                <a:ext cx="4987636" cy="129678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Sitka Text" panose="02000505000000020004" pitchFamily="2" charset="0"/>
                  </a:rPr>
                  <a:t>Linux </a:t>
                </a:r>
                <a:r>
                  <a:rPr lang="en-US" sz="2400" baseline="30000" dirty="0">
                    <a:latin typeface="Sitka Text" panose="02000505000000020004" pitchFamily="2" charset="0"/>
                  </a:rPr>
                  <a:t>**</a:t>
                </a:r>
                <a:endParaRPr lang="en-US" sz="2400" dirty="0">
                  <a:latin typeface="Sitka Text" panose="02000505000000020004" pitchFamily="2" charset="0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459182" y="3272606"/>
                <a:ext cx="4987636" cy="129678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Sitka Text" panose="02000505000000020004" pitchFamily="2" charset="0"/>
                  </a:rPr>
                  <a:t>C Programming </a:t>
                </a:r>
                <a:r>
                  <a:rPr lang="en-US" sz="2400" baseline="30000" dirty="0">
                    <a:latin typeface="Sitka Text" panose="02000505000000020004" pitchFamily="2" charset="0"/>
                  </a:rPr>
                  <a:t>***</a:t>
                </a:r>
                <a:endParaRPr lang="en-US" sz="2400" dirty="0">
                  <a:latin typeface="Sitka Text" panose="02000505000000020004" pitchFamily="2" charset="0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459182" y="1840210"/>
                <a:ext cx="4987636" cy="129678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Sitka Text" panose="02000505000000020004" pitchFamily="2" charset="0"/>
                  </a:rPr>
                  <a:t>System Call </a:t>
                </a:r>
                <a:r>
                  <a:rPr lang="en-US" sz="2400" baseline="30000" dirty="0">
                    <a:latin typeface="Sitka Text" panose="02000505000000020004" pitchFamily="2" charset="0"/>
                  </a:rPr>
                  <a:t>****</a:t>
                </a: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459182" y="407814"/>
                <a:ext cx="4987636" cy="129678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Sitka Text" panose="02000505000000020004" pitchFamily="2" charset="0"/>
                  </a:rPr>
                  <a:t>Kernel </a:t>
                </a:r>
                <a:r>
                  <a:rPr lang="en-US" sz="2400" baseline="30000" dirty="0">
                    <a:latin typeface="Sitka Text" panose="02000505000000020004" pitchFamily="2" charset="0"/>
                  </a:rPr>
                  <a:t>*</a:t>
                </a:r>
                <a:endParaRPr lang="en-US" sz="2400" dirty="0">
                  <a:latin typeface="Sitka Text" panose="02000505000000020004" pitchFamily="2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046961" y="5139503"/>
              <a:ext cx="1356950" cy="357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*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강의 빈도수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07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리눅스 시스템 구조도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2EE7-89AD-4187-BD21-8427D6BCB68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sp>
        <p:nvSpPr>
          <p:cNvPr id="16" name="내용 개체 틀 15"/>
          <p:cNvSpPr>
            <a:spLocks noGrp="1"/>
          </p:cNvSpPr>
          <p:nvPr>
            <p:ph idx="4294967295"/>
          </p:nvPr>
        </p:nvSpPr>
        <p:spPr>
          <a:xfrm>
            <a:off x="6093070" y="5210492"/>
            <a:ext cx="3194054" cy="5076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* </a:t>
            </a:r>
            <a:r>
              <a:rPr lang="ko-KR" altLang="en-US" sz="1600" dirty="0"/>
              <a:t>리눅스 쉘은 어플리케이션이다</a:t>
            </a:r>
            <a:r>
              <a:rPr lang="en-US" altLang="ko-KR" sz="1600" dirty="0"/>
              <a:t>.</a:t>
            </a:r>
            <a:r>
              <a:rPr lang="en-US" sz="1600" dirty="0"/>
              <a:t>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437752" y="1974518"/>
            <a:ext cx="3988448" cy="3105482"/>
            <a:chOff x="2541119" y="2304442"/>
            <a:chExt cx="4415486" cy="3522528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2845426" y="2304442"/>
              <a:ext cx="4111179" cy="352252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18" name="원형 17"/>
            <p:cNvSpPr/>
            <p:nvPr/>
          </p:nvSpPr>
          <p:spPr>
            <a:xfrm>
              <a:off x="2541119" y="3169931"/>
              <a:ext cx="3858931" cy="2360688"/>
            </a:xfrm>
            <a:prstGeom prst="pie">
              <a:avLst>
                <a:gd name="adj1" fmla="val 15797253"/>
                <a:gd name="adj2" fmla="val 114285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4" name="원형 13"/>
            <p:cNvSpPr/>
            <p:nvPr/>
          </p:nvSpPr>
          <p:spPr>
            <a:xfrm>
              <a:off x="3220426" y="3202413"/>
              <a:ext cx="2217847" cy="2138909"/>
            </a:xfrm>
            <a:prstGeom prst="pie">
              <a:avLst>
                <a:gd name="adj1" fmla="val 7889970"/>
                <a:gd name="adj2" fmla="val 15775391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525901" y="3497178"/>
              <a:ext cx="2515381" cy="203344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4134051" y="4303941"/>
              <a:ext cx="1304222" cy="109248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1" dirty="0"/>
                <a:t>Kernel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27452" y="2547946"/>
              <a:ext cx="1547125" cy="453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</a:rPr>
                <a:t>Application</a:t>
              </a:r>
              <a:endParaRPr 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10389" y="3748204"/>
              <a:ext cx="1946403" cy="453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Call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01506" y="3335172"/>
              <a:ext cx="8826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Shell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0770" y="3102722"/>
              <a:ext cx="14859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079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/>
              <a:t>쉘</a:t>
            </a:r>
            <a:r>
              <a:rPr lang="en-US" altLang="ko-KR" dirty="0"/>
              <a:t>, </a:t>
            </a:r>
            <a:r>
              <a:rPr lang="ko-KR" altLang="en-US" dirty="0"/>
              <a:t>명령어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193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사용자가 터미널에서 입력한 명령한 명령어는 쉘</a:t>
            </a:r>
            <a:r>
              <a:rPr lang="en-US" altLang="ko-KR" sz="2000" dirty="0"/>
              <a:t>(shell)</a:t>
            </a:r>
            <a:r>
              <a:rPr lang="ko-KR" altLang="en-US" sz="2000" dirty="0"/>
              <a:t>을 통하여 커널</a:t>
            </a:r>
            <a:r>
              <a:rPr lang="en-US" altLang="ko-KR" sz="2000" dirty="0"/>
              <a:t>(Kernel)</a:t>
            </a:r>
            <a:r>
              <a:rPr lang="ko-KR" altLang="en-US" sz="2000" dirty="0"/>
              <a:t>에서 실행된다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쉘은 커널의 오동작을 방지한다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A00-2A62-4F1F-822F-BE693627BB6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63971" y="2838616"/>
            <a:ext cx="6135247" cy="3186840"/>
            <a:chOff x="1693627" y="2510879"/>
            <a:chExt cx="6453300" cy="3522528"/>
          </a:xfrm>
        </p:grpSpPr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693627" y="2510879"/>
              <a:ext cx="4111179" cy="352252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/>
            <a:lstStyle/>
            <a:p>
              <a:pPr algn="ctr"/>
              <a:endParaRPr lang="en-US" dirty="0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2162754" y="3274234"/>
              <a:ext cx="2515381" cy="232646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2761013" y="4281989"/>
              <a:ext cx="1188720" cy="109248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/>
                <a:t>Kernel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14068" y="2709625"/>
              <a:ext cx="11079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명령어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332" y="3924450"/>
              <a:ext cx="577070" cy="57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dn4.iconfinder.com/data/icons/small-n-flat/24/user-alt-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778" y="3757598"/>
              <a:ext cx="874149" cy="87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왼쪽/오른쪽 화살표 17"/>
            <p:cNvSpPr/>
            <p:nvPr/>
          </p:nvSpPr>
          <p:spPr>
            <a:xfrm>
              <a:off x="5970003" y="3977281"/>
              <a:ext cx="1198502" cy="593947"/>
            </a:xfrm>
            <a:prstGeom prst="leftRightArrow">
              <a:avLst>
                <a:gd name="adj1" fmla="val 36254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562" y="3332763"/>
              <a:ext cx="1222204" cy="86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914068" y="3471900"/>
              <a:ext cx="8826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883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r>
              <a:rPr lang="en-US" altLang="ko-KR" dirty="0"/>
              <a:t>/</a:t>
            </a:r>
            <a:r>
              <a:rPr lang="ko-KR" altLang="en-US" dirty="0"/>
              <a:t>에러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847973" cy="22419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리눅스의 명령 실행 시 표준 파일이</a:t>
            </a:r>
            <a:r>
              <a:rPr lang="en-US" altLang="ko-KR" sz="1800" dirty="0"/>
              <a:t> </a:t>
            </a:r>
            <a:r>
              <a:rPr lang="ko-KR" altLang="en-US" sz="1800" dirty="0"/>
              <a:t>있다</a:t>
            </a:r>
            <a:r>
              <a:rPr lang="en-US" altLang="ko-KR" sz="1800" dirty="0"/>
              <a:t>.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stdin    : </a:t>
            </a:r>
            <a:r>
              <a:rPr lang="ko-KR" altLang="en-US" sz="1800" dirty="0"/>
              <a:t>표준 입력 </a:t>
            </a:r>
            <a:r>
              <a:rPr lang="en-US" altLang="ko-KR" sz="1800" dirty="0"/>
              <a:t>/ </a:t>
            </a:r>
            <a:r>
              <a:rPr lang="ko-KR" altLang="en-US" sz="1800" dirty="0"/>
              <a:t>키보드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stdout  : </a:t>
            </a:r>
            <a:r>
              <a:rPr lang="ko-KR" altLang="en-US" sz="1800" dirty="0"/>
              <a:t>표준 출력 </a:t>
            </a:r>
            <a:r>
              <a:rPr lang="en-US" altLang="ko-KR" sz="1800" dirty="0"/>
              <a:t>/ </a:t>
            </a:r>
            <a:r>
              <a:rPr lang="ko-KR" altLang="en-US" sz="1800" dirty="0"/>
              <a:t>화면</a:t>
            </a:r>
            <a:endParaRPr lang="en-US" altLang="ko-KR" sz="1800" dirty="0"/>
          </a:p>
          <a:p>
            <a:pPr lvl="1">
              <a:lnSpc>
                <a:spcPct val="110000"/>
              </a:lnSpc>
            </a:pPr>
            <a:r>
              <a:rPr lang="en-US" sz="1800" dirty="0"/>
              <a:t>stderr   : </a:t>
            </a:r>
            <a:r>
              <a:rPr lang="ko-KR" altLang="en-US" sz="1800" dirty="0"/>
              <a:t>표준 에러 </a:t>
            </a:r>
            <a:r>
              <a:rPr lang="en-US" altLang="ko-KR" sz="1800" dirty="0"/>
              <a:t>/ </a:t>
            </a:r>
            <a:r>
              <a:rPr lang="ko-KR" altLang="en-US" sz="1800" dirty="0"/>
              <a:t>화면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표준 입력</a:t>
            </a:r>
            <a:r>
              <a:rPr lang="en-US" altLang="ko-KR" sz="1800" dirty="0"/>
              <a:t>/</a:t>
            </a:r>
            <a:r>
              <a:rPr lang="ko-KR" altLang="en-US" sz="1800" dirty="0"/>
              <a:t>출력</a:t>
            </a:r>
            <a:r>
              <a:rPr lang="en-US" altLang="ko-KR" sz="1800" dirty="0"/>
              <a:t>/</a:t>
            </a:r>
            <a:r>
              <a:rPr lang="ko-KR" altLang="en-US" sz="1800" dirty="0"/>
              <a:t>에러 파일의 물리적 형태는 정의되지 않는다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F553-4304-4B03-8ED7-55CCCD26E1D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1617984" y="4038211"/>
            <a:ext cx="6737870" cy="1538105"/>
            <a:chOff x="955899" y="3775743"/>
            <a:chExt cx="8078669" cy="1844180"/>
          </a:xfrm>
        </p:grpSpPr>
        <p:sp>
          <p:nvSpPr>
            <p:cNvPr id="7" name="도넛 6"/>
            <p:cNvSpPr/>
            <p:nvPr/>
          </p:nvSpPr>
          <p:spPr>
            <a:xfrm>
              <a:off x="3962399" y="3775743"/>
              <a:ext cx="1732547" cy="1732547"/>
            </a:xfrm>
            <a:prstGeom prst="donut">
              <a:avLst>
                <a:gd name="adj" fmla="val 18606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2261937" y="4099114"/>
              <a:ext cx="1419725" cy="101029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stdin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6095999" y="3775743"/>
              <a:ext cx="1491914" cy="828519"/>
            </a:xfrm>
            <a:prstGeom prst="rightArrow">
              <a:avLst>
                <a:gd name="adj1" fmla="val 52787"/>
                <a:gd name="adj2" fmla="val 5358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stdout</a:t>
              </a: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6096000" y="4791404"/>
              <a:ext cx="1491914" cy="828519"/>
            </a:xfrm>
            <a:prstGeom prst="rightArrow">
              <a:avLst>
                <a:gd name="adj1" fmla="val 52787"/>
                <a:gd name="adj2" fmla="val 5358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stderr</a:t>
              </a:r>
            </a:p>
          </p:txBody>
        </p:sp>
        <p:pic>
          <p:nvPicPr>
            <p:cNvPr id="1028" name="Picture 4" descr="input, keyboard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99" y="4084108"/>
              <a:ext cx="1025301" cy="102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cdn2.iconfinder.com/data/icons/picol-vector/32/screen_16to9-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966" y="3946715"/>
              <a:ext cx="1045602" cy="1045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370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파이프</a:t>
            </a:r>
            <a:r>
              <a:rPr lang="en-US" altLang="ko-KR" dirty="0"/>
              <a:t>(Pipe)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847973" cy="121521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표준 출력은 파이프를 통하여 다른 프로세스의 표준 입력으로 연결된다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F3D-423C-4D34-9ADD-A151B6D2355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 rot="1119648">
            <a:off x="946510" y="3624545"/>
            <a:ext cx="7767584" cy="976495"/>
            <a:chOff x="900540" y="3708209"/>
            <a:chExt cx="8233021" cy="1123306"/>
          </a:xfrm>
        </p:grpSpPr>
        <p:grpSp>
          <p:nvGrpSpPr>
            <p:cNvPr id="11" name="그룹 10"/>
            <p:cNvGrpSpPr/>
            <p:nvPr/>
          </p:nvGrpSpPr>
          <p:grpSpPr>
            <a:xfrm>
              <a:off x="900540" y="3708209"/>
              <a:ext cx="3298142" cy="1123306"/>
              <a:chOff x="1025308" y="3733952"/>
              <a:chExt cx="5326974" cy="1732547"/>
            </a:xfrm>
          </p:grpSpPr>
          <p:sp>
            <p:nvSpPr>
              <p:cNvPr id="7" name="도넛 6"/>
              <p:cNvSpPr/>
              <p:nvPr/>
            </p:nvSpPr>
            <p:spPr>
              <a:xfrm>
                <a:off x="2828801" y="3733952"/>
                <a:ext cx="1732547" cy="1732547"/>
              </a:xfrm>
              <a:prstGeom prst="donut">
                <a:avLst>
                  <a:gd name="adj" fmla="val 18606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PROCESS</a:t>
                </a:r>
              </a:p>
            </p:txBody>
          </p:sp>
          <p:sp>
            <p:nvSpPr>
              <p:cNvPr id="8" name="오른쪽 화살표 7"/>
              <p:cNvSpPr/>
              <p:nvPr/>
            </p:nvSpPr>
            <p:spPr>
              <a:xfrm>
                <a:off x="1025308" y="4075051"/>
                <a:ext cx="1717891" cy="101029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input</a:t>
                </a:r>
              </a:p>
            </p:txBody>
          </p:sp>
          <p:sp>
            <p:nvSpPr>
              <p:cNvPr id="9" name="오른쪽 화살표 8"/>
              <p:cNvSpPr/>
              <p:nvPr/>
            </p:nvSpPr>
            <p:spPr>
              <a:xfrm>
                <a:off x="4715988" y="4177425"/>
                <a:ext cx="1636294" cy="828520"/>
              </a:xfrm>
              <a:prstGeom prst="rightArrow">
                <a:avLst>
                  <a:gd name="adj1" fmla="val 52787"/>
                  <a:gd name="adj2" fmla="val 53581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stdout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783600" y="3708209"/>
              <a:ext cx="3349961" cy="1123306"/>
              <a:chOff x="1176854" y="3733952"/>
              <a:chExt cx="5410669" cy="1732547"/>
            </a:xfrm>
          </p:grpSpPr>
          <p:sp>
            <p:nvSpPr>
              <p:cNvPr id="17" name="도넛 16"/>
              <p:cNvSpPr/>
              <p:nvPr/>
            </p:nvSpPr>
            <p:spPr>
              <a:xfrm>
                <a:off x="3064041" y="3733952"/>
                <a:ext cx="1732547" cy="1732547"/>
              </a:xfrm>
              <a:prstGeom prst="donut">
                <a:avLst>
                  <a:gd name="adj" fmla="val 18606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PROCESS</a:t>
                </a:r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1176854" y="4075049"/>
                <a:ext cx="1717891" cy="101029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stdin</a:t>
                </a:r>
              </a:p>
            </p:txBody>
          </p:sp>
          <p:sp>
            <p:nvSpPr>
              <p:cNvPr id="19" name="오른쪽 화살표 18"/>
              <p:cNvSpPr/>
              <p:nvPr/>
            </p:nvSpPr>
            <p:spPr>
              <a:xfrm>
                <a:off x="4951229" y="4165936"/>
                <a:ext cx="1636294" cy="828520"/>
              </a:xfrm>
              <a:prstGeom prst="rightArrow">
                <a:avLst>
                  <a:gd name="adj1" fmla="val 52787"/>
                  <a:gd name="adj2" fmla="val 53581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stdout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393574" y="3995737"/>
              <a:ext cx="1118851" cy="596104"/>
              <a:chOff x="4393573" y="3995738"/>
              <a:chExt cx="1118851" cy="596104"/>
            </a:xfrm>
          </p:grpSpPr>
          <p:sp>
            <p:nvSpPr>
              <p:cNvPr id="20" name="원통 19"/>
              <p:cNvSpPr/>
              <p:nvPr/>
            </p:nvSpPr>
            <p:spPr>
              <a:xfrm rot="5400000">
                <a:off x="4654947" y="3734364"/>
                <a:ext cx="596104" cy="1118851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60532" y="4099062"/>
                <a:ext cx="848169" cy="389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파이프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02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디렉토리 구조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B84E5-A543-4A7C-8233-4A1B8D9FB45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28" y="1302120"/>
            <a:ext cx="7480144" cy="48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99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</a:t>
            </a:r>
            <a:r>
              <a:rPr lang="en-US" altLang="ko-KR" sz="4800" dirty="0"/>
              <a:t>C </a:t>
            </a:r>
            <a:r>
              <a:rPr lang="ko-KR" altLang="en-US" sz="4800" dirty="0"/>
              <a:t>프로그래밍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main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C/C++ type</a:t>
            </a:r>
          </a:p>
          <a:p>
            <a:r>
              <a:rPr lang="en-US" dirty="0"/>
              <a:t>printf</a:t>
            </a:r>
          </a:p>
          <a:p>
            <a:r>
              <a:rPr lang="en-US" dirty="0"/>
              <a:t>scanf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6EE4-5468-4FE2-AD2C-85767049F7C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46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ko-KR" altLang="en-US" dirty="0"/>
              <a:t>프로그래밍 언어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73729"/>
          </a:xfrm>
        </p:spPr>
        <p:txBody>
          <a:bodyPr>
            <a:normAutofit/>
          </a:bodyPr>
          <a:lstStyle/>
          <a:p>
            <a:r>
              <a:rPr lang="en-US" dirty="0"/>
              <a:t>An Introduction to the C Programming Language and Software Design</a:t>
            </a:r>
          </a:p>
          <a:p>
            <a:pPr lvl="1"/>
            <a:r>
              <a:rPr lang="en-US" sz="2400" dirty="0">
                <a:hlinkClick r:id="rId2"/>
              </a:rPr>
              <a:t>http://www-personal.acfr.usyd.edu.au/tbailey/ctext/ctext.pdf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61F7-C608-4FAF-A25B-15823563259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7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ko-KR" altLang="en-US" dirty="0"/>
              <a:t>프로그램 예제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0F7F2-9126-4E6A-B54D-FDFA161E41E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965666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소스 파일 작성</a:t>
            </a:r>
            <a:endParaRPr lang="en-US" altLang="ko-KR" sz="2400" dirty="0"/>
          </a:p>
          <a:p>
            <a:pPr lvl="1"/>
            <a:r>
              <a:rPr lang="ko-KR" altLang="en-US" sz="2400" dirty="0"/>
              <a:t> </a:t>
            </a:r>
            <a:r>
              <a:rPr lang="en-US" altLang="ko-KR" sz="2400" dirty="0"/>
              <a:t>hello.c </a:t>
            </a:r>
            <a:r>
              <a:rPr lang="ko-KR" altLang="en-US" sz="2400" dirty="0"/>
              <a:t>파일 편집</a:t>
            </a:r>
            <a:endParaRPr lang="en-US" altLang="ko-KR" sz="2400" dirty="0"/>
          </a:p>
          <a:p>
            <a:r>
              <a:rPr lang="ko-KR" altLang="en-US" sz="2400" dirty="0"/>
              <a:t>소스 컴파일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altLang="ko-KR" sz="2400" dirty="0"/>
              <a:t>gcc hello.c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2400" dirty="0"/>
              <a:t>a.out </a:t>
            </a:r>
            <a:r>
              <a:rPr lang="ko-KR" altLang="en-US" sz="2400" dirty="0"/>
              <a:t>실행 파일이 생성된다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실행</a:t>
            </a:r>
            <a:endParaRPr lang="en-US" altLang="ko-KR" sz="2400" dirty="0"/>
          </a:p>
          <a:p>
            <a:pPr lvl="1">
              <a:buFont typeface="Times New Roman" panose="02020603050405020304" pitchFamily="18" charset="0"/>
              <a:buChar char="$"/>
            </a:pPr>
            <a:r>
              <a:rPr lang="en-US" sz="2400" dirty="0"/>
              <a:t>./a.out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281363" y="3429000"/>
            <a:ext cx="5995976" cy="2729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36576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/* First C program: Hello World */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"Hello World!</a:t>
            </a:r>
            <a:r>
              <a:rPr lang="en-US" sz="1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2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main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928183" cy="372926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 </a:t>
            </a:r>
            <a:r>
              <a:rPr lang="ko-KR" altLang="en-US" sz="1800" dirty="0"/>
              <a:t>프로그램은 </a:t>
            </a:r>
            <a:r>
              <a:rPr lang="en-US" altLang="ko-KR" sz="1800" dirty="0"/>
              <a:t>main</a:t>
            </a:r>
            <a:r>
              <a:rPr lang="ko-KR" altLang="en-US" sz="1800" dirty="0"/>
              <a:t> 함수에서 시작한다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다음 양식 중 하나이다</a:t>
            </a:r>
            <a:r>
              <a:rPr lang="en-US" altLang="ko-KR" sz="1800" dirty="0"/>
              <a:t>.</a:t>
            </a:r>
          </a:p>
          <a:p>
            <a:pPr lvl="1"/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(){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return 0; } 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return 0; }</a:t>
            </a:r>
          </a:p>
          <a:p>
            <a:pPr lvl="2"/>
            <a:r>
              <a:rPr lang="en-US" altLang="ko-KR" sz="1800" dirty="0">
                <a:solidFill>
                  <a:srgbClr val="6A9955"/>
                </a:solidFill>
                <a:latin typeface="Consolas" panose="020B0609020204030204" pitchFamily="49" charset="0"/>
              </a:rPr>
              <a:t>argc: </a:t>
            </a:r>
            <a:r>
              <a:rPr lang="ko-KR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프로그램에 전달된 인수의 갯수</a:t>
            </a:r>
            <a:endParaRPr lang="en-US" altLang="ko-KR" sz="1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argv: </a:t>
            </a:r>
            <a:r>
              <a:rPr lang="ko-KR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프로그램에 전달된 인수의 값들</a:t>
            </a:r>
            <a:endParaRPr lang="en-US" altLang="ko-KR" sz="1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ko-KR" altLang="en-US" sz="1800" dirty="0">
                <a:latin typeface="Consolas" panose="020B0609020204030204" pitchFamily="49" charset="0"/>
              </a:rPr>
              <a:t>프로그램 인수 </a:t>
            </a:r>
            <a:r>
              <a:rPr lang="en-US" altLang="ko-KR" sz="1800" dirty="0">
                <a:latin typeface="Consolas" panose="020B0609020204030204" pitchFamily="49" charset="0"/>
              </a:rPr>
              <a:t>: </a:t>
            </a:r>
            <a:r>
              <a:rPr lang="ko-KR" altLang="en-US" sz="1800" dirty="0">
                <a:latin typeface="Consolas" panose="020B0609020204030204" pitchFamily="49" charset="0"/>
              </a:rPr>
              <a:t>쉘에서 스페이스로 구분되어 입력된다</a:t>
            </a:r>
            <a:r>
              <a:rPr lang="en-US" altLang="ko-KR" sz="1800" dirty="0"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예</a:t>
            </a:r>
            <a:r>
              <a:rPr lang="en-US" altLang="ko-KR" sz="1800" dirty="0">
                <a:latin typeface="Consolas" panose="020B0609020204030204" pitchFamily="49" charset="0"/>
              </a:rPr>
              <a:t>: $ a.out abc def</a:t>
            </a:r>
          </a:p>
          <a:p>
            <a:pPr lvl="2"/>
            <a:r>
              <a:rPr lang="en-US" altLang="ko-KR" sz="1800" dirty="0">
                <a:latin typeface="Consolas" panose="020B0609020204030204" pitchFamily="49" charset="0"/>
              </a:rPr>
              <a:t>argc = 3</a:t>
            </a:r>
          </a:p>
          <a:p>
            <a:pPr lvl="2"/>
            <a:r>
              <a:rPr lang="en-US" altLang="ko-KR" sz="1800" dirty="0">
                <a:latin typeface="Consolas" panose="020B0609020204030204" pitchFamily="49" charset="0"/>
              </a:rPr>
              <a:t>argv[0] = “a.out”, argv[1] = “abc”, argv[2] = “def”</a:t>
            </a:r>
          </a:p>
          <a:p>
            <a:pPr lvl="1"/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3541-0812-4B5E-8D26-9ECD113A159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31368" y="5174050"/>
            <a:ext cx="7201430" cy="992786"/>
            <a:chOff x="1231368" y="5174050"/>
            <a:chExt cx="7201430" cy="992786"/>
          </a:xfrm>
          <a:solidFill>
            <a:schemeClr val="tx2">
              <a:lumMod val="75000"/>
            </a:schemeClr>
          </a:solidFill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1231368" y="5174050"/>
              <a:ext cx="7201429" cy="428680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514350" indent="-5143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 void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(){ }</a:t>
              </a:r>
            </a:p>
          </p:txBody>
        </p:sp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1231369" y="5715073"/>
              <a:ext cx="7201429" cy="451763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514350" indent="-5143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AutoNum type="arabicPeriod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 int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argc, </a:t>
              </a:r>
              <a:r>
                <a:rPr lang="en-US" sz="20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char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** argv){ </a:t>
              </a:r>
              <a:r>
                <a:rPr lang="en-US" sz="20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611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인수 출력 예제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D74B-8607-43A7-8165-02DE014DEA9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647009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쉘에서 입력한 명령어의 인수의 값을 출력하는 예제</a:t>
            </a:r>
            <a:endParaRPr 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81037" y="2070007"/>
            <a:ext cx="8543925" cy="415117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</a:p>
          <a:p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argc , 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</a:p>
          <a:p>
            <a:r>
              <a:rPr lang="en-US" sz="2000" b="1" dirty="0">
                <a:solidFill>
                  <a:srgbClr val="DCDCAA"/>
                </a:solidFill>
                <a:latin typeface="Consolas" panose="020B0609020204030204" pitchFamily="49" charset="0"/>
              </a:rPr>
              <a:t>    printf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"argc = %d</a:t>
            </a:r>
            <a:r>
              <a:rPr lang="en-US" sz="20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, argc);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en-US" sz="20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; i &lt; argc; i ++){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000" b="1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"argv[%d] = %s</a:t>
            </a:r>
            <a:r>
              <a:rPr lang="en-US" sz="20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, i, argv[i]);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826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교과목 개요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6817042" cy="492169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과목명</a:t>
            </a:r>
            <a:r>
              <a:rPr lang="en-US" altLang="ko-KR" sz="1800" dirty="0"/>
              <a:t>: </a:t>
            </a:r>
            <a:r>
              <a:rPr lang="ko-KR" altLang="en-US" sz="1800" dirty="0"/>
              <a:t>리눅스 시스템 프로그래밍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강의 목표</a:t>
            </a:r>
            <a:endParaRPr lang="en-US" altLang="ko-KR" sz="1800" dirty="0"/>
          </a:p>
          <a:p>
            <a:pPr lvl="1"/>
            <a:r>
              <a:rPr lang="ko-KR" altLang="en-US" sz="1800" dirty="0"/>
              <a:t>리눅스 개요</a:t>
            </a:r>
            <a:endParaRPr lang="en-US" altLang="ko-KR" sz="1800" dirty="0"/>
          </a:p>
          <a:p>
            <a:pPr lvl="1"/>
            <a:r>
              <a:rPr lang="ko-KR" altLang="en-US" sz="1800" dirty="0"/>
              <a:t>리눅스 </a:t>
            </a:r>
            <a:r>
              <a:rPr lang="en-US" altLang="ko-KR" sz="1800" dirty="0"/>
              <a:t>File I/O </a:t>
            </a:r>
            <a:r>
              <a:rPr lang="ko-KR" altLang="en-US" sz="1800" dirty="0"/>
              <a:t>프로그래밍</a:t>
            </a:r>
            <a:endParaRPr lang="en-US" altLang="ko-KR" sz="1800" dirty="0"/>
          </a:p>
          <a:p>
            <a:pPr lvl="1"/>
            <a:r>
              <a:rPr lang="ko-KR" altLang="en-US" sz="1800" dirty="0"/>
              <a:t>리눅스 </a:t>
            </a:r>
            <a:r>
              <a:rPr lang="en-US" altLang="ko-KR" sz="1800" dirty="0"/>
              <a:t>Qt </a:t>
            </a:r>
            <a:r>
              <a:rPr lang="ko-KR" altLang="en-US" sz="1800" dirty="0"/>
              <a:t>프로그래밍</a:t>
            </a:r>
            <a:endParaRPr lang="en-US" altLang="ko-KR" sz="1800" dirty="0"/>
          </a:p>
          <a:p>
            <a:pPr lvl="1"/>
            <a:r>
              <a:rPr lang="ko-KR" altLang="en-US" sz="1800" dirty="0"/>
              <a:t>리눅스 데이터베이스 프로그래밍</a:t>
            </a:r>
            <a:endParaRPr lang="en-US" altLang="ko-KR" sz="1800" dirty="0"/>
          </a:p>
          <a:p>
            <a:pPr lvl="1"/>
            <a:r>
              <a:rPr lang="ko-KR" altLang="en-US" sz="1800" dirty="0"/>
              <a:t>리눅스 네트웍 프로그래밍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교재</a:t>
            </a:r>
            <a:r>
              <a:rPr lang="en-US" altLang="ko-KR" sz="1800" dirty="0"/>
              <a:t>: </a:t>
            </a:r>
          </a:p>
          <a:p>
            <a:pPr lvl="1"/>
            <a:r>
              <a:rPr lang="ko-KR" altLang="en-US" sz="1800" dirty="0"/>
              <a:t>제목         </a:t>
            </a:r>
            <a:r>
              <a:rPr lang="en-US" altLang="ko-KR" sz="1800" dirty="0"/>
              <a:t>: LINUX SYSTEM PROGRAMMING 2</a:t>
            </a:r>
            <a:r>
              <a:rPr lang="en-US" altLang="ko-KR" sz="1800" baseline="30000" dirty="0"/>
              <a:t>nd</a:t>
            </a:r>
            <a:r>
              <a:rPr lang="en-US" altLang="ko-KR" sz="1800" dirty="0"/>
              <a:t> Ed.</a:t>
            </a:r>
          </a:p>
          <a:p>
            <a:pPr lvl="1"/>
            <a:r>
              <a:rPr lang="ko-KR" altLang="en-US" sz="1800" dirty="0"/>
              <a:t>저자         </a:t>
            </a:r>
            <a:r>
              <a:rPr lang="en-US" altLang="ko-KR" sz="1800" dirty="0"/>
              <a:t>: Rover Lover</a:t>
            </a:r>
          </a:p>
          <a:p>
            <a:pPr lvl="1"/>
            <a:r>
              <a:rPr lang="ko-KR" altLang="en-US" sz="1800" dirty="0"/>
              <a:t>출판사     </a:t>
            </a:r>
            <a:r>
              <a:rPr lang="en-US" altLang="ko-KR" sz="1800" dirty="0"/>
              <a:t>: O'REILLY      ,      </a:t>
            </a:r>
            <a:r>
              <a:rPr lang="ko-KR" altLang="en-US" sz="1800" dirty="0"/>
              <a:t>출판년도</a:t>
            </a:r>
            <a:r>
              <a:rPr lang="en-US" altLang="ko-KR" sz="1800" dirty="0"/>
              <a:t> : 2013</a:t>
            </a:r>
            <a:r>
              <a:rPr lang="ko-KR" altLang="en-US" sz="1800" dirty="0"/>
              <a:t>년</a:t>
            </a:r>
            <a:endParaRPr lang="en-US" altLang="ko-KR" sz="1800" dirty="0"/>
          </a:p>
          <a:p>
            <a:pPr lvl="1"/>
            <a:r>
              <a:rPr lang="en-US" altLang="ko-KR" sz="1400" dirty="0">
                <a:hlinkClick r:id="rId2"/>
              </a:rPr>
              <a:t>https://doc.lagout.org/programmation/unix/Linux%20System%20Programming%20Talking%20Directly%20to%20the%20Kernel%20and%20C%20Library.pdf</a:t>
            </a:r>
            <a:r>
              <a:rPr lang="en-US" altLang="ko-KR" sz="1400" dirty="0"/>
              <a:t> 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출석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최대 </a:t>
            </a:r>
            <a:r>
              <a:rPr lang="en-US" altLang="ko-KR" sz="1800" dirty="0">
                <a:solidFill>
                  <a:srgbClr val="FF0000"/>
                </a:solidFill>
              </a:rPr>
              <a:t>4</a:t>
            </a:r>
            <a:r>
              <a:rPr lang="ko-KR" altLang="en-US" sz="1800" dirty="0">
                <a:solidFill>
                  <a:srgbClr val="FF0000"/>
                </a:solidFill>
              </a:rPr>
              <a:t>회 결석 허용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665F-9276-4BBE-9347-90664DEE8A9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1026" name="Picture 2" descr="https://images-na.ssl-images-amazon.com/images/I/51kL5WCrXUL._SX38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200" y="1491219"/>
            <a:ext cx="2225404" cy="28918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473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</a:t>
            </a:r>
            <a:r>
              <a:rPr lang="ko-KR" altLang="en-US" dirty="0"/>
              <a:t>타입 지정자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4FBA-050E-41EF-8EDD-262195F908A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681038" y="1298959"/>
            <a:ext cx="3495011" cy="323917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범위 </a:t>
            </a:r>
            <a:r>
              <a:rPr lang="en-US" altLang="ko-KR" dirty="0"/>
              <a:t>static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변수가 항상 존재한다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상수 </a:t>
            </a:r>
            <a:r>
              <a:rPr lang="en-US" altLang="ko-KR" dirty="0"/>
              <a:t>const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값이 바뀌지 않는다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양수 </a:t>
            </a:r>
            <a:r>
              <a:rPr lang="en-US" altLang="ko-KR" dirty="0"/>
              <a:t>unsigned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0 </a:t>
            </a:r>
            <a:r>
              <a:rPr lang="ko-KR" altLang="en-US" dirty="0"/>
              <a:t>이상의 값을 할당한다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크기 </a:t>
            </a:r>
            <a:r>
              <a:rPr lang="en-US" altLang="ko-KR" dirty="0"/>
              <a:t>long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변수의 크기를 증가시킨다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포인터 </a:t>
            </a:r>
            <a:r>
              <a:rPr lang="en-US" altLang="ko-KR" dirty="0"/>
              <a:t>* </a:t>
            </a:r>
            <a:r>
              <a:rPr lang="ko-KR" altLang="en-US" dirty="0"/>
              <a:t>지정자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변수의 번지수를 값으로 가진다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4318639" y="3618782"/>
            <a:ext cx="5256497" cy="26560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0" rIns="91440" bIns="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i;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d;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unsigned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short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s;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c = </a:t>
            </a:r>
            <a:r>
              <a:rPr lang="en-US" dirty="0">
                <a:solidFill>
                  <a:srgbClr val="CE9178"/>
                </a:solidFill>
                <a:latin typeface="Inconsolata" panose="00000509000000000000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* str = </a:t>
            </a:r>
            <a:r>
              <a:rPr lang="en-US" dirty="0">
                <a:solidFill>
                  <a:srgbClr val="CE9178"/>
                </a:solidFill>
                <a:latin typeface="Inconsolata" panose="00000509000000000000" pitchFamily="49" charset="0"/>
              </a:rPr>
              <a:t>"ABCD"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; 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ld;</a:t>
            </a:r>
          </a:p>
          <a:p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unsigned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Inconsolata" panose="00000509000000000000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cull = </a:t>
            </a:r>
            <a:r>
              <a:rPr lang="en-US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Inconsolata" panose="00000509000000000000" pitchFamily="49" charset="0"/>
              </a:rPr>
              <a:t> ;</a:t>
            </a:r>
            <a:endParaRPr lang="en-US" dirty="0">
              <a:latin typeface="Inconsolata" panose="00000509000000000000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0135" y="996879"/>
            <a:ext cx="5556114" cy="2337189"/>
            <a:chOff x="4030135" y="996879"/>
            <a:chExt cx="5556114" cy="2337189"/>
          </a:xfrm>
        </p:grpSpPr>
        <p:sp>
          <p:nvSpPr>
            <p:cNvPr id="22" name="직사각형 21"/>
            <p:cNvSpPr/>
            <p:nvPr/>
          </p:nvSpPr>
          <p:spPr>
            <a:xfrm>
              <a:off x="8739554" y="3022566"/>
              <a:ext cx="835826" cy="21665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선택 사항</a:t>
              </a:r>
              <a:endParaRPr lang="en-US" sz="10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50423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포인터</a:t>
              </a:r>
              <a:endParaRPr 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06365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형식</a:t>
              </a:r>
              <a:endParaRPr lang="en-US" sz="14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62307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크기</a:t>
              </a:r>
              <a:endParaRPr 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18250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양수</a:t>
              </a:r>
              <a:endParaRPr 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50423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</a:rPr>
                <a:t>*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06365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i="1" dirty="0"/>
                <a:t>keyword</a:t>
              </a:r>
              <a:endParaRPr lang="en-US" sz="1400" i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862307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short/long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18250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unsigned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74192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상수</a:t>
              </a:r>
              <a:endParaRPr 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74192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const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30135" y="1742445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범위</a:t>
              </a:r>
              <a:endParaRPr lang="en-US" sz="14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30135" y="2206374"/>
              <a:ext cx="835826" cy="3725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static</a:t>
              </a:r>
            </a:p>
          </p:txBody>
        </p:sp>
        <p:sp>
          <p:nvSpPr>
            <p:cNvPr id="26" name="왼쪽 중괄호 25"/>
            <p:cNvSpPr/>
            <p:nvPr/>
          </p:nvSpPr>
          <p:spPr>
            <a:xfrm rot="5400000">
              <a:off x="6704019" y="-882711"/>
              <a:ext cx="264975" cy="4776915"/>
            </a:xfrm>
            <a:prstGeom prst="leftBrace">
              <a:avLst>
                <a:gd name="adj1" fmla="val 68025"/>
                <a:gd name="adj2" fmla="val 481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41036" y="996879"/>
              <a:ext cx="842541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Type</a:t>
              </a:r>
            </a:p>
          </p:txBody>
        </p:sp>
        <p:sp>
          <p:nvSpPr>
            <p:cNvPr id="25" name="왼쪽 중괄호 24"/>
            <p:cNvSpPr/>
            <p:nvPr/>
          </p:nvSpPr>
          <p:spPr>
            <a:xfrm rot="5400000" flipH="1">
              <a:off x="5789503" y="1487935"/>
              <a:ext cx="235017" cy="2798958"/>
            </a:xfrm>
            <a:prstGeom prst="leftBrace">
              <a:avLst>
                <a:gd name="adj1" fmla="val 68025"/>
                <a:gd name="adj2" fmla="val 481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96979" y="3075744"/>
              <a:ext cx="842541" cy="2583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Modifier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88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32152"/>
          </a:xfrm>
        </p:spPr>
        <p:txBody>
          <a:bodyPr>
            <a:normAutofit/>
          </a:bodyPr>
          <a:lstStyle/>
          <a:p>
            <a:r>
              <a:rPr lang="en-US" dirty="0"/>
              <a:t>C/C++ </a:t>
            </a:r>
            <a:r>
              <a:rPr lang="ko-KR" altLang="en-US" dirty="0"/>
              <a:t>타입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290776"/>
              </p:ext>
            </p:extLst>
          </p:nvPr>
        </p:nvGraphicFramePr>
        <p:xfrm>
          <a:off x="681039" y="1174118"/>
          <a:ext cx="8543923" cy="50552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630">
                  <a:extLst>
                    <a:ext uri="{9D8B030D-6E8A-4147-A177-3AD203B41FA5}">
                      <a16:colId xmlns:a16="http://schemas.microsoft.com/office/drawing/2014/main" val="169578304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234287906"/>
                    </a:ext>
                  </a:extLst>
                </a:gridCol>
                <a:gridCol w="1166948">
                  <a:extLst>
                    <a:ext uri="{9D8B030D-6E8A-4147-A177-3AD203B41FA5}">
                      <a16:colId xmlns:a16="http://schemas.microsoft.com/office/drawing/2014/main" val="2978334796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3706923757"/>
                    </a:ext>
                  </a:extLst>
                </a:gridCol>
                <a:gridCol w="966652">
                  <a:extLst>
                    <a:ext uri="{9D8B030D-6E8A-4147-A177-3AD203B41FA5}">
                      <a16:colId xmlns:a16="http://schemas.microsoft.com/office/drawing/2014/main" val="3272656116"/>
                    </a:ext>
                  </a:extLst>
                </a:gridCol>
                <a:gridCol w="1232263">
                  <a:extLst>
                    <a:ext uri="{9D8B030D-6E8A-4147-A177-3AD203B41FA5}">
                      <a16:colId xmlns:a16="http://schemas.microsoft.com/office/drawing/2014/main" val="2476729425"/>
                    </a:ext>
                  </a:extLst>
                </a:gridCol>
                <a:gridCol w="735874">
                  <a:extLst>
                    <a:ext uri="{9D8B030D-6E8A-4147-A177-3AD203B41FA5}">
                      <a16:colId xmlns:a16="http://schemas.microsoft.com/office/drawing/2014/main" val="2705560983"/>
                    </a:ext>
                  </a:extLst>
                </a:gridCol>
                <a:gridCol w="1239202">
                  <a:extLst>
                    <a:ext uri="{9D8B030D-6E8A-4147-A177-3AD203B41FA5}">
                      <a16:colId xmlns:a16="http://schemas.microsoft.com/office/drawing/2014/main" val="1456663648"/>
                    </a:ext>
                  </a:extLst>
                </a:gridCol>
              </a:tblGrid>
              <a:tr h="341972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구분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타입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키워드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크기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(byte)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지정자</a:t>
                      </a:r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C++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비고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69299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양수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크기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881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unsigned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short/long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354609"/>
                  </a:ext>
                </a:extLst>
              </a:tr>
              <a:tr h="310883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기본형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(</a:t>
                      </a:r>
                      <a:r>
                        <a:rPr lang="ko-KR" altLang="en-US" sz="1400" dirty="0"/>
                        <a:t>내장형</a:t>
                      </a:r>
                      <a:r>
                        <a:rPr lang="en-US" altLang="ko-KR" sz="1400" dirty="0"/>
                        <a:t>)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bool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C++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true/false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629698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char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375873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wchar_t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한글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253394"/>
                  </a:ext>
                </a:extLst>
              </a:tr>
              <a:tr h="335889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최적 정수형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642507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실수형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166209"/>
                  </a:ext>
                </a:extLst>
              </a:tr>
              <a:tr h="335889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최적 실수형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441478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void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void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911982"/>
                  </a:ext>
                </a:extLst>
              </a:tr>
              <a:tr h="31088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구조형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구조체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struct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804588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통합형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union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461577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열거형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enum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064124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클래스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C++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520039"/>
                  </a:ext>
                </a:extLst>
              </a:tr>
              <a:tr h="3108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포인터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013390"/>
                  </a:ext>
                </a:extLst>
              </a:tr>
              <a:tr h="3108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배열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[ ]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221620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FF5B-8B4B-4EC2-B4C8-FFDAE61E26C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33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입출력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545079"/>
          </a:xfrm>
        </p:spPr>
        <p:txBody>
          <a:bodyPr>
            <a:normAutofit/>
          </a:bodyPr>
          <a:lstStyle/>
          <a:p>
            <a:r>
              <a:rPr lang="en-US" sz="2600" dirty="0"/>
              <a:t>printf</a:t>
            </a:r>
            <a:r>
              <a:rPr lang="ko-KR" altLang="en-US" sz="2600" dirty="0"/>
              <a:t>는 변수의 값을 포맷된 문자에 할당한다</a:t>
            </a:r>
            <a:r>
              <a:rPr lang="en-US" altLang="ko-KR" sz="2600" dirty="0"/>
              <a:t>.</a:t>
            </a:r>
          </a:p>
          <a:p>
            <a:r>
              <a:rPr lang="en-US" sz="2600" dirty="0"/>
              <a:t>scanf</a:t>
            </a:r>
            <a:r>
              <a:rPr lang="ko-KR" altLang="en-US" sz="2600" dirty="0"/>
              <a:t>는 포맷된 문자열 값을 변수에 할당한다</a:t>
            </a:r>
            <a:r>
              <a:rPr lang="en-US" altLang="ko-KR" sz="2600" dirty="0"/>
              <a:t>.</a:t>
            </a:r>
            <a:r>
              <a:rPr lang="en-US" sz="2600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FABC-681E-4503-81BE-383AA401A9F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F765B-9215-48BE-9587-1348375A2661}"/>
              </a:ext>
            </a:extLst>
          </p:cNvPr>
          <p:cNvGrpSpPr/>
          <p:nvPr/>
        </p:nvGrpSpPr>
        <p:grpSpPr>
          <a:xfrm>
            <a:off x="2226149" y="2968077"/>
            <a:ext cx="5453702" cy="2664115"/>
            <a:chOff x="2156755" y="2812608"/>
            <a:chExt cx="5453702" cy="2664115"/>
          </a:xfrm>
        </p:grpSpPr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4450081" y="2968077"/>
              <a:ext cx="1005840" cy="10058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printf()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56755" y="2812608"/>
              <a:ext cx="1136739" cy="451566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format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56756" y="3633578"/>
              <a:ext cx="1136739" cy="38830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value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73718" y="3850397"/>
              <a:ext cx="1136739" cy="74862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formatted</a:t>
              </a:r>
            </a:p>
            <a:p>
              <a:pPr algn="ctr"/>
              <a:r>
                <a:rPr lang="en-US" dirty="0"/>
                <a:t>string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4450080" y="4470883"/>
              <a:ext cx="1005840" cy="10058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scanf()</a:t>
              </a:r>
            </a:p>
          </p:txBody>
        </p:sp>
        <p:cxnSp>
          <p:nvCxnSpPr>
            <p:cNvPr id="88" name="꺾인 연결선 87"/>
            <p:cNvCxnSpPr>
              <a:cxnSpLocks/>
              <a:stCxn id="30" idx="2"/>
              <a:endCxn id="39" idx="6"/>
            </p:cNvCxnSpPr>
            <p:nvPr/>
          </p:nvCxnSpPr>
          <p:spPr>
            <a:xfrm rot="5400000">
              <a:off x="6061613" y="3993327"/>
              <a:ext cx="374783" cy="1586168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꺾인 연결선 87">
              <a:extLst>
                <a:ext uri="{FF2B5EF4-FFF2-40B4-BE49-F238E27FC236}">
                  <a16:creationId xmlns:a16="http://schemas.microsoft.com/office/drawing/2014/main" id="{666E35AD-AE67-4378-AF4F-74097E009901}"/>
                </a:ext>
              </a:extLst>
            </p:cNvPr>
            <p:cNvCxnSpPr>
              <a:cxnSpLocks/>
              <a:stCxn id="39" idx="2"/>
              <a:endCxn id="22" idx="2"/>
            </p:cNvCxnSpPr>
            <p:nvPr/>
          </p:nvCxnSpPr>
          <p:spPr>
            <a:xfrm rot="10800000">
              <a:off x="2725126" y="4021881"/>
              <a:ext cx="1724954" cy="951922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꺾인 연결선 87">
              <a:extLst>
                <a:ext uri="{FF2B5EF4-FFF2-40B4-BE49-F238E27FC236}">
                  <a16:creationId xmlns:a16="http://schemas.microsoft.com/office/drawing/2014/main" id="{F6340A7C-091F-4572-A981-E3F65FD791C1}"/>
                </a:ext>
              </a:extLst>
            </p:cNvPr>
            <p:cNvCxnSpPr>
              <a:cxnSpLocks/>
              <a:stCxn id="20" idx="6"/>
              <a:endCxn id="30" idx="0"/>
            </p:cNvCxnSpPr>
            <p:nvPr/>
          </p:nvCxnSpPr>
          <p:spPr>
            <a:xfrm>
              <a:off x="5455921" y="3470997"/>
              <a:ext cx="1586167" cy="379400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꺾인 연결선 87">
              <a:extLst>
                <a:ext uri="{FF2B5EF4-FFF2-40B4-BE49-F238E27FC236}">
                  <a16:creationId xmlns:a16="http://schemas.microsoft.com/office/drawing/2014/main" id="{BD7176BD-DAE1-43DD-B0D1-A61DDB3F6B5F}"/>
                </a:ext>
              </a:extLst>
            </p:cNvPr>
            <p:cNvCxnSpPr>
              <a:cxnSpLocks/>
              <a:stCxn id="22" idx="3"/>
              <a:endCxn id="20" idx="2"/>
            </p:cNvCxnSpPr>
            <p:nvPr/>
          </p:nvCxnSpPr>
          <p:spPr>
            <a:xfrm flipV="1">
              <a:off x="3293495" y="3470997"/>
              <a:ext cx="1156586" cy="3567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꺾인 연결선 87">
              <a:extLst>
                <a:ext uri="{FF2B5EF4-FFF2-40B4-BE49-F238E27FC236}">
                  <a16:creationId xmlns:a16="http://schemas.microsoft.com/office/drawing/2014/main" id="{03BA16D6-4408-450C-BFB3-8D693826C33F}"/>
                </a:ext>
              </a:extLst>
            </p:cNvPr>
            <p:cNvCxnSpPr>
              <a:cxnSpLocks/>
              <a:stCxn id="21" idx="3"/>
              <a:endCxn id="20" idx="2"/>
            </p:cNvCxnSpPr>
            <p:nvPr/>
          </p:nvCxnSpPr>
          <p:spPr>
            <a:xfrm>
              <a:off x="3293494" y="3038391"/>
              <a:ext cx="1156587" cy="4326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762189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printf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3"/>
            <a:ext cx="8543925" cy="4761806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문법</a:t>
            </a:r>
            <a:endParaRPr lang="en-US" sz="2400" dirty="0"/>
          </a:p>
          <a:p>
            <a:pPr lvl="1"/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int printf(const char *format, arg ...);</a:t>
            </a:r>
            <a:endParaRPr lang="en-US" sz="2400" dirty="0"/>
          </a:p>
          <a:p>
            <a:r>
              <a:rPr lang="ko-KR" altLang="en-US" sz="2400" dirty="0"/>
              <a:t>데이터를 포맷하여 표준 출력으로 보낸다</a:t>
            </a:r>
            <a:r>
              <a:rPr lang="en-US" altLang="ko-KR" sz="2400" dirty="0"/>
              <a:t>.</a:t>
            </a:r>
            <a:r>
              <a:rPr lang="en-US" sz="2400" dirty="0"/>
              <a:t> </a:t>
            </a:r>
          </a:p>
          <a:p>
            <a:r>
              <a:rPr lang="ko-KR" altLang="en-US" sz="2400" dirty="0"/>
              <a:t>인수</a:t>
            </a:r>
            <a:r>
              <a:rPr lang="en-US" altLang="ko-KR" sz="2400" dirty="0"/>
              <a:t>(arg)</a:t>
            </a:r>
            <a:r>
              <a:rPr lang="ko-KR" altLang="en-US" sz="2400" dirty="0"/>
              <a:t>는 포맷</a:t>
            </a:r>
            <a:r>
              <a:rPr lang="en-US" altLang="ko-KR" sz="2400" dirty="0"/>
              <a:t>(format)</a:t>
            </a:r>
            <a:r>
              <a:rPr lang="ko-KR" altLang="en-US" sz="2400" dirty="0"/>
              <a:t>의 형식 지정자를 문자열로 대체한다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>
                <a:latin typeface="Consolas" panose="020B0609020204030204" pitchFamily="49" charset="0"/>
              </a:rPr>
              <a:t>printf( "%5.2f", </a:t>
            </a:r>
            <a:r>
              <a:rPr lang="en-US" sz="2400" dirty="0">
                <a:latin typeface="Consolas" panose="020B0609020204030204" pitchFamily="49" charset="0"/>
              </a:rPr>
              <a:t>2.718281828</a:t>
            </a:r>
            <a:r>
              <a:rPr lang="en-US" altLang="ko-KR" sz="2400" dirty="0">
                <a:latin typeface="Consolas" panose="020B0609020204030204" pitchFamily="49" charset="0"/>
              </a:rPr>
              <a:t> )</a:t>
            </a:r>
          </a:p>
          <a:p>
            <a:pPr lvl="1"/>
            <a:r>
              <a:rPr lang="en-US" altLang="ko-KR" sz="2400" dirty="0">
                <a:latin typeface="Consolas" panose="020B0609020204030204" pitchFamily="49" charset="0"/>
              </a:rPr>
              <a:t>=&gt;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·</a:t>
            </a:r>
            <a:r>
              <a:rPr lang="en-US" sz="2400" dirty="0">
                <a:latin typeface="Consolas" panose="020B0609020204030204" pitchFamily="49" charset="0"/>
              </a:rPr>
              <a:t>2.72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ko-KR" altLang="en-US" sz="2400" dirty="0"/>
              <a:t>참고 자료</a:t>
            </a:r>
            <a:endParaRPr lang="en-US" altLang="ko-KR" sz="2400" dirty="0"/>
          </a:p>
          <a:p>
            <a:pPr lvl="1"/>
            <a:r>
              <a:rPr lang="en-US" altLang="ko-KR" sz="2400" dirty="0">
                <a:hlinkClick r:id="rId2"/>
              </a:rPr>
              <a:t>http://www.cypress.com/file/54441/download</a:t>
            </a:r>
            <a:r>
              <a:rPr lang="en-US" altLang="ko-KR" sz="2400" dirty="0"/>
              <a:t> 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5285-A2D0-49F0-8228-09E37D09695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9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681038" y="365128"/>
            <a:ext cx="3257299" cy="722414"/>
          </a:xfrm>
        </p:spPr>
        <p:txBody>
          <a:bodyPr/>
          <a:lstStyle/>
          <a:p>
            <a:r>
              <a:rPr lang="ko-KR" altLang="en-US" dirty="0"/>
              <a:t>형식 지정자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78E7-BD82-4365-8CD2-4D67B3F5128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내용 개체 틀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899967"/>
              </p:ext>
            </p:extLst>
          </p:nvPr>
        </p:nvGraphicFramePr>
        <p:xfrm>
          <a:off x="477085" y="1285081"/>
          <a:ext cx="9076201" cy="46804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35097">
                  <a:extLst>
                    <a:ext uri="{9D8B030D-6E8A-4147-A177-3AD203B41FA5}">
                      <a16:colId xmlns:a16="http://schemas.microsoft.com/office/drawing/2014/main" val="2989128034"/>
                    </a:ext>
                  </a:extLst>
                </a:gridCol>
                <a:gridCol w="449145">
                  <a:extLst>
                    <a:ext uri="{9D8B030D-6E8A-4147-A177-3AD203B41FA5}">
                      <a16:colId xmlns:a16="http://schemas.microsoft.com/office/drawing/2014/main" val="913053377"/>
                    </a:ext>
                  </a:extLst>
                </a:gridCol>
                <a:gridCol w="1122630">
                  <a:extLst>
                    <a:ext uri="{9D8B030D-6E8A-4147-A177-3AD203B41FA5}">
                      <a16:colId xmlns:a16="http://schemas.microsoft.com/office/drawing/2014/main" val="141984352"/>
                    </a:ext>
                  </a:extLst>
                </a:gridCol>
                <a:gridCol w="910093">
                  <a:extLst>
                    <a:ext uri="{9D8B030D-6E8A-4147-A177-3AD203B41FA5}">
                      <a16:colId xmlns:a16="http://schemas.microsoft.com/office/drawing/2014/main" val="1187181182"/>
                    </a:ext>
                  </a:extLst>
                </a:gridCol>
                <a:gridCol w="772357">
                  <a:extLst>
                    <a:ext uri="{9D8B030D-6E8A-4147-A177-3AD203B41FA5}">
                      <a16:colId xmlns:a16="http://schemas.microsoft.com/office/drawing/2014/main" val="2064517831"/>
                    </a:ext>
                  </a:extLst>
                </a:gridCol>
                <a:gridCol w="816746">
                  <a:extLst>
                    <a:ext uri="{9D8B030D-6E8A-4147-A177-3AD203B41FA5}">
                      <a16:colId xmlns:a16="http://schemas.microsoft.com/office/drawing/2014/main" val="1192659843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396346480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224776978"/>
                    </a:ext>
                  </a:extLst>
                </a:gridCol>
                <a:gridCol w="701336">
                  <a:extLst>
                    <a:ext uri="{9D8B030D-6E8A-4147-A177-3AD203B41FA5}">
                      <a16:colId xmlns:a16="http://schemas.microsoft.com/office/drawing/2014/main" val="3539419029"/>
                    </a:ext>
                  </a:extLst>
                </a:gridCol>
                <a:gridCol w="790113">
                  <a:extLst>
                    <a:ext uri="{9D8B030D-6E8A-4147-A177-3AD203B41FA5}">
                      <a16:colId xmlns:a16="http://schemas.microsoft.com/office/drawing/2014/main" val="3918238325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4239968086"/>
                    </a:ext>
                  </a:extLst>
                </a:gridCol>
                <a:gridCol w="548549">
                  <a:extLst>
                    <a:ext uri="{9D8B030D-6E8A-4147-A177-3AD203B41FA5}">
                      <a16:colId xmlns:a16="http://schemas.microsoft.com/office/drawing/2014/main" val="104508042"/>
                    </a:ext>
                  </a:extLst>
                </a:gridCol>
              </a:tblGrid>
              <a:tr h="29011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구분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형식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100" b="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크기</a:t>
                      </a:r>
                      <a:r>
                        <a:rPr lang="en-US" altLang="ko-KR" sz="1100" baseline="0" dirty="0">
                          <a:effectLst/>
                        </a:rPr>
                        <a:t> </a:t>
                      </a:r>
                      <a:r>
                        <a:rPr lang="ko-KR" altLang="en-US" sz="1100" baseline="0" dirty="0">
                          <a:effectLst/>
                        </a:rPr>
                        <a:t>지정자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46195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hh(C99)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h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(none)</a:t>
                      </a:r>
                      <a:endParaRPr lang="en-US" sz="1100" b="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ll(C99)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j(C99)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z(C99)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t(C99)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800238956"/>
                  </a:ext>
                </a:extLst>
              </a:tr>
              <a:tr h="29011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문자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ndale Mono" panose="020B0509000000000004" pitchFamily="49" charset="0"/>
                        <a:ea typeface="+mn-ea"/>
                        <a:cs typeface="+mn-cs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7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2988737031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문자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wint_t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986618265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문자열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char*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wchar_t*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570348487"/>
                  </a:ext>
                </a:extLst>
              </a:tr>
              <a:tr h="31585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정수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char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short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long long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intmax_t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signed</a:t>
                      </a:r>
                    </a:p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size_t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ptrdiff_t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3430738693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8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char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short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 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uintmax_t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size_t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unsigned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 version 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of </a:t>
                      </a:r>
                    </a:p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ptrdiff_t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31149547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16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928418611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u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양수 </a:t>
                      </a:r>
                      <a:r>
                        <a:rPr lang="en-US" altLang="ko-KR" sz="1100" dirty="0">
                          <a:effectLst/>
                        </a:rPr>
                        <a:t>-&gt; 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184125852"/>
                  </a:ext>
                </a:extLst>
              </a:tr>
              <a:tr h="31585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실수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f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F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double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double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(C99)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long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double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3457635367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E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지수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067139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A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16</a:t>
                      </a:r>
                      <a:r>
                        <a:rPr lang="ko-KR" altLang="en-US" sz="1100" dirty="0">
                          <a:effectLst/>
                        </a:rPr>
                        <a:t>진 지수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6810"/>
                  </a:ext>
                </a:extLst>
              </a:tr>
              <a:tr h="315850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G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effectLst/>
                        </a:rPr>
                        <a:t>진수</a:t>
                      </a:r>
                      <a:r>
                        <a:rPr lang="en-US" altLang="ko-KR" sz="1100" dirty="0">
                          <a:effectLst/>
                        </a:rPr>
                        <a:t>/</a:t>
                      </a:r>
                      <a:r>
                        <a:rPr lang="ko-KR" altLang="en-US" sz="1100" dirty="0">
                          <a:effectLst/>
                        </a:rPr>
                        <a:t>지수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767946"/>
                  </a:ext>
                </a:extLst>
              </a:tr>
              <a:tr h="315850">
                <a:tc rowSpan="2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effectLst/>
                        </a:rPr>
                        <a:t>출력 문자열 수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signed char*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short*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int*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long*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long long*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intmax_t</a:t>
                      </a: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signed </a:t>
                      </a:r>
                    </a:p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size_t</a:t>
                      </a: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</a:rPr>
                        <a:t>ptrdiff_t</a:t>
                      </a: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4218595475"/>
                  </a:ext>
                </a:extLst>
              </a:tr>
              <a:tr h="290118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void*</a:t>
                      </a:r>
                      <a:endParaRPr lang="en-US" sz="110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1795" marR="1795" marT="897" marB="897" anchor="ctr"/>
                </a:tc>
                <a:extLst>
                  <a:ext uri="{0D108BD9-81ED-4DB2-BD59-A6C34878D82A}">
                    <a16:rowId xmlns:a16="http://schemas.microsoft.com/office/drawing/2014/main" val="4193881339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297400" y="6022448"/>
            <a:ext cx="3348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en-US" sz="1200" dirty="0"/>
              <a:t>https://en.cppreference.com/w/c/io/fprintf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93069" y="597973"/>
            <a:ext cx="3553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C99 : ISO/IEC 9899:1999, a past version of the C</a:t>
            </a:r>
          </a:p>
          <a:p>
            <a:r>
              <a:rPr lang="en-US" sz="1200" dirty="0"/>
              <a:t>C11 : the new standard published in 2011 </a:t>
            </a:r>
          </a:p>
        </p:txBody>
      </p:sp>
    </p:spTree>
    <p:extLst>
      <p:ext uri="{BB962C8B-B14F-4D97-AF65-F5344CB8AC3E}">
        <p14:creationId xmlns:p14="http://schemas.microsoft.com/office/powerpoint/2010/main" val="352350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printf </a:t>
            </a:r>
            <a:r>
              <a:rPr lang="ko-KR" altLang="en-US" dirty="0"/>
              <a:t>예제 </a:t>
            </a:r>
            <a:r>
              <a:rPr lang="en-US" altLang="ko-KR" dirty="0"/>
              <a:t>(example/a02_prinf_01.c)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E4E9-2DA7-4760-86A1-3AE6DDA3938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9268" y="1323473"/>
            <a:ext cx="8455694" cy="49650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586C0"/>
                </a:solidFill>
                <a:latin typeface="Inconsolata" panose="00000509000000000000" pitchFamily="49" charset="0"/>
              </a:rPr>
              <a:t>#include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&lt;stdio.h&gt;</a:t>
            </a:r>
            <a:endParaRPr lang="en-US" sz="1800" dirty="0">
              <a:solidFill>
                <a:srgbClr val="D4D4D4"/>
              </a:solidFill>
              <a:latin typeface="Inconsolata" panose="00000509000000000000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main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int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argc, 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** argv){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const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Inconsolata" panose="00000509000000000000" pitchFamily="49" charset="0"/>
              </a:rPr>
              <a:t>char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 *s = 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"Hello"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"Strings: 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.%10s.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.%-10s.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.%*s.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s, s,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s);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"Characters: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%c %%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65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"Decimal: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%i %d %.6i %i %.0i %+i %i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2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3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,-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"Hexadecimal: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%x %x %X %#x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6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"Octal: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%o %#o %#o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10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4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"Rounding: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%f %.0f %.32f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1.3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"Padding: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%05.2f %.2f %5.2f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"Scientific: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%E %e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DCDCAA"/>
                </a:solidFill>
                <a:latin typeface="Inconsolata" panose="00000509000000000000" pitchFamily="49" charset="0"/>
              </a:rPr>
              <a:t>printf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"Hexadecimal: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\t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%a %A</a:t>
            </a:r>
            <a:r>
              <a:rPr lang="en-US" sz="1800" dirty="0">
                <a:solidFill>
                  <a:srgbClr val="D7BA7D"/>
                </a:solidFill>
                <a:latin typeface="Inconsolata" panose="00000509000000000000" pitchFamily="49" charset="0"/>
              </a:rPr>
              <a:t>\n</a:t>
            </a:r>
            <a:r>
              <a:rPr lang="en-US" sz="1800" dirty="0">
                <a:solidFill>
                  <a:srgbClr val="CE9178"/>
                </a:solidFill>
                <a:latin typeface="Inconsolata" panose="00000509000000000000" pitchFamily="49" charset="0"/>
              </a:rPr>
              <a:t>"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Inconsolata" panose="00000509000000000000" pitchFamily="49" charset="0"/>
              </a:rPr>
              <a:t>1.5</a:t>
            </a: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Inconsolata" panose="00000509000000000000" pitchFamily="49" charset="0"/>
              </a:rPr>
              <a:t>}</a:t>
            </a:r>
            <a:endParaRPr lang="en-US" sz="1800" dirty="0">
              <a:solidFill>
                <a:srgbClr val="D4D4D4"/>
              </a:solidFill>
              <a:effectLst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7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printf </a:t>
            </a:r>
            <a:r>
              <a:rPr lang="ko-KR" altLang="en-US" dirty="0"/>
              <a:t>함수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399353"/>
              </p:ext>
            </p:extLst>
          </p:nvPr>
        </p:nvGraphicFramePr>
        <p:xfrm>
          <a:off x="681038" y="1189395"/>
          <a:ext cx="8543925" cy="24637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295">
                  <a:extLst>
                    <a:ext uri="{9D8B030D-6E8A-4147-A177-3AD203B41FA5}">
                      <a16:colId xmlns:a16="http://schemas.microsoft.com/office/drawing/2014/main" val="2848496598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829413747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1714666239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429714538"/>
                    </a:ext>
                  </a:extLst>
                </a:gridCol>
                <a:gridCol w="1393296">
                  <a:extLst>
                    <a:ext uri="{9D8B030D-6E8A-4147-A177-3AD203B41FA5}">
                      <a16:colId xmlns:a16="http://schemas.microsoft.com/office/drawing/2014/main" val="3128565217"/>
                    </a:ext>
                  </a:extLst>
                </a:gridCol>
              </a:tblGrid>
              <a:tr h="42036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옵션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출력 대상</a:t>
                      </a:r>
                      <a:endParaRPr lang="en-US" sz="1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비고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752077"/>
                  </a:ext>
                </a:extLst>
              </a:tr>
              <a:tr h="335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stdout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string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13070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70569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한글 출력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083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snprintf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버퍼 크기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540048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snwprintf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한글 출력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5292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DBA-0D25-4147-B064-649FC3CEA79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968658"/>
              </p:ext>
            </p:extLst>
          </p:nvPr>
        </p:nvGraphicFramePr>
        <p:xfrm>
          <a:off x="681037" y="3944982"/>
          <a:ext cx="8543925" cy="24113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520">
                  <a:extLst>
                    <a:ext uri="{9D8B030D-6E8A-4147-A177-3AD203B41FA5}">
                      <a16:colId xmlns:a16="http://schemas.microsoft.com/office/drawing/2014/main" val="3172693852"/>
                    </a:ext>
                  </a:extLst>
                </a:gridCol>
                <a:gridCol w="7706405">
                  <a:extLst>
                    <a:ext uri="{9D8B030D-6E8A-4147-A177-3AD203B41FA5}">
                      <a16:colId xmlns:a16="http://schemas.microsoft.com/office/drawing/2014/main" val="3399291576"/>
                    </a:ext>
                  </a:extLst>
                </a:gridCol>
              </a:tblGrid>
              <a:tr h="421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번호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문법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641458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 printf(                                                  const char *format , argument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63544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fprintf( FILE *stream,                         const char *format , argument ... ); 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60535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int    sprintf( char *buffer,                          const char *format , argument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06497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  <a:endParaRPr lang="en-US" sz="1800" b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snprintf( char *buffer, size_t count,  const char *format , argument ... ); 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230779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과제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printf </a:t>
            </a:r>
            <a:r>
              <a:rPr lang="ko-KR" altLang="en-US" sz="2000" dirty="0"/>
              <a:t>문의 예를 출력하는 프로그램을 작성하세요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정수 예</a:t>
            </a:r>
            <a:endParaRPr lang="en-US" altLang="ko-KR" sz="2000" dirty="0"/>
          </a:p>
          <a:p>
            <a:pPr lvl="2"/>
            <a:r>
              <a:rPr lang="ko-KR" altLang="en-US" sz="2000" dirty="0"/>
              <a:t>정수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ko-KR" altLang="en-US" sz="2000" dirty="0"/>
              <a:t>넓이</a:t>
            </a:r>
            <a:r>
              <a:rPr lang="en-US" altLang="ko-KR" sz="2000" dirty="0"/>
              <a:t>(Width) </a:t>
            </a:r>
            <a:r>
              <a:rPr lang="ko-KR" altLang="en-US" sz="2000" dirty="0"/>
              <a:t>옵션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ko-KR" altLang="en-US" sz="2000" dirty="0"/>
              <a:t>맞춤</a:t>
            </a:r>
            <a:r>
              <a:rPr lang="en-US" altLang="ko-KR" sz="2000" dirty="0"/>
              <a:t>(Justify) </a:t>
            </a:r>
            <a:r>
              <a:rPr lang="ko-KR" altLang="en-US" sz="2000" dirty="0"/>
              <a:t>옵션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en-US" altLang="ko-KR" sz="2000" dirty="0"/>
              <a:t>+ </a:t>
            </a:r>
            <a:r>
              <a:rPr lang="ko-KR" altLang="en-US" sz="2000" dirty="0"/>
              <a:t>기호 예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en-US" altLang="ko-KR" sz="2000" dirty="0"/>
              <a:t>Invisible + </a:t>
            </a:r>
            <a:r>
              <a:rPr lang="ko-KR" altLang="en-US" sz="2000" dirty="0"/>
              <a:t>기호 예 </a:t>
            </a:r>
            <a:r>
              <a:rPr lang="en-US" altLang="ko-KR" sz="2000" dirty="0"/>
              <a:t>8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2"/>
            <a:r>
              <a:rPr lang="en-US" altLang="ko-KR" sz="2000" dirty="0"/>
              <a:t>+, Space, Zero </a:t>
            </a:r>
            <a:r>
              <a:rPr lang="ko-KR" altLang="en-US" sz="2000" dirty="0"/>
              <a:t>예 </a:t>
            </a:r>
            <a:r>
              <a:rPr lang="en-US" altLang="ko-KR" sz="2000" dirty="0"/>
              <a:t>8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1"/>
            <a:r>
              <a:rPr lang="ko-KR" altLang="en-US" sz="2000" dirty="0"/>
              <a:t>문자열 예 </a:t>
            </a:r>
            <a:r>
              <a:rPr lang="en-US" altLang="ko-KR" sz="2000" dirty="0"/>
              <a:t>8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pPr lvl="1"/>
            <a:r>
              <a:rPr lang="ko-KR" altLang="en-US" sz="2000" dirty="0"/>
              <a:t>실수형 예 </a:t>
            </a:r>
            <a:r>
              <a:rPr lang="en-US" altLang="ko-KR" sz="2000" dirty="0"/>
              <a:t>21</a:t>
            </a:r>
            <a:r>
              <a:rPr lang="ko-KR" altLang="en-US" sz="2000" dirty="0"/>
              <a:t>개 이상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http://www.cypress.com/file/54441/download</a:t>
            </a:r>
            <a:r>
              <a:rPr lang="en-US" altLang="ko-KR" sz="2000" dirty="0"/>
              <a:t> </a:t>
            </a:r>
            <a:r>
              <a:rPr lang="ko-KR" altLang="en-US" sz="2000" dirty="0"/>
              <a:t>를 참고하세요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C28B-E993-425C-B338-19F18FE837C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9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scanf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문법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int scanf(const char *format [, arg]...);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ko-KR" altLang="en-US" dirty="0"/>
              <a:t>표준 입력의 포맷된 문자열을 변수에 할당한다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arg</a:t>
            </a:r>
            <a:r>
              <a:rPr lang="ko-KR" altLang="en-US" dirty="0"/>
              <a:t>는 할당할 변수의 포인터이다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latin typeface="Consolas" panose="020B0609020204030204" pitchFamily="49" charset="0"/>
              </a:rPr>
              <a:t>예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double f ; 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printf( "%5.2f", </a:t>
            </a:r>
            <a:r>
              <a:rPr lang="en-US" sz="2400" dirty="0">
                <a:latin typeface="Consolas" panose="020B0609020204030204" pitchFamily="49" charset="0"/>
              </a:rPr>
              <a:t>&amp;f</a:t>
            </a:r>
            <a:r>
              <a:rPr lang="en-US" altLang="ko-KR" sz="2400" dirty="0">
                <a:latin typeface="Consolas" panose="020B0609020204030204" pitchFamily="49" charset="0"/>
              </a:rPr>
              <a:t> )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=&gt;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·</a:t>
            </a:r>
            <a:r>
              <a:rPr lang="en-US" sz="2400" dirty="0">
                <a:latin typeface="Consolas" panose="020B0609020204030204" pitchFamily="49" charset="0"/>
              </a:rPr>
              <a:t>2.72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ko-KR" altLang="en-US" dirty="0"/>
              <a:t>참고 자료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2600" dirty="0">
                <a:hlinkClick r:id="rId2"/>
              </a:rPr>
              <a:t>https://www.csd.uoc.gr/~math106/slides/scanf_Tutorial.pdf</a:t>
            </a:r>
            <a:r>
              <a:rPr lang="en-US" altLang="ko-KR" sz="2600" dirty="0"/>
              <a:t> </a:t>
            </a:r>
            <a:r>
              <a:rPr lang="en-US" altLang="ko-KR" dirty="0"/>
              <a:t>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BAFA-BBF1-4594-8E89-4EC32F4E81B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54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scanf </a:t>
            </a:r>
            <a:r>
              <a:rPr lang="ko-KR" altLang="en-US" dirty="0"/>
              <a:t>함수</a:t>
            </a:r>
            <a:endParaRPr 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157001"/>
              </p:ext>
            </p:extLst>
          </p:nvPr>
        </p:nvGraphicFramePr>
        <p:xfrm>
          <a:off x="681038" y="1189395"/>
          <a:ext cx="8543925" cy="24637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295">
                  <a:extLst>
                    <a:ext uri="{9D8B030D-6E8A-4147-A177-3AD203B41FA5}">
                      <a16:colId xmlns:a16="http://schemas.microsoft.com/office/drawing/2014/main" val="2848496598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829413747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1714666239"/>
                    </a:ext>
                  </a:extLst>
                </a:gridCol>
                <a:gridCol w="2003778">
                  <a:extLst>
                    <a:ext uri="{9D8B030D-6E8A-4147-A177-3AD203B41FA5}">
                      <a16:colId xmlns:a16="http://schemas.microsoft.com/office/drawing/2014/main" val="3429714538"/>
                    </a:ext>
                  </a:extLst>
                </a:gridCol>
                <a:gridCol w="1393296">
                  <a:extLst>
                    <a:ext uri="{9D8B030D-6E8A-4147-A177-3AD203B41FA5}">
                      <a16:colId xmlns:a16="http://schemas.microsoft.com/office/drawing/2014/main" val="3128565217"/>
                    </a:ext>
                  </a:extLst>
                </a:gridCol>
              </a:tblGrid>
              <a:tr h="42036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옵션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입력 대상</a:t>
                      </a:r>
                      <a:endParaRPr lang="en-US" sz="1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비고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752077"/>
                  </a:ext>
                </a:extLst>
              </a:tr>
              <a:tr h="335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stdout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string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13070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70569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fwscanf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한글</a:t>
                      </a:r>
                      <a:r>
                        <a:rPr lang="ko-KR" altLang="en-US" sz="1800" baseline="0" dirty="0"/>
                        <a:t> 입력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0837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snscanf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버퍼 크기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540048"/>
                  </a:ext>
                </a:extLst>
              </a:tr>
              <a:tr h="4194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nw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snwscanf</a:t>
                      </a:r>
                      <a:endParaRPr lang="en-US" sz="1800" b="0" dirty="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한글 입력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5292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A56E-460D-4EC9-B997-DD0E1C468E8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35451"/>
              </p:ext>
            </p:extLst>
          </p:nvPr>
        </p:nvGraphicFramePr>
        <p:xfrm>
          <a:off x="681037" y="3944982"/>
          <a:ext cx="8543925" cy="24113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520">
                  <a:extLst>
                    <a:ext uri="{9D8B030D-6E8A-4147-A177-3AD203B41FA5}">
                      <a16:colId xmlns:a16="http://schemas.microsoft.com/office/drawing/2014/main" val="3172693852"/>
                    </a:ext>
                  </a:extLst>
                </a:gridCol>
                <a:gridCol w="7706405">
                  <a:extLst>
                    <a:ext uri="{9D8B030D-6E8A-4147-A177-3AD203B41FA5}">
                      <a16:colId xmlns:a16="http://schemas.microsoft.com/office/drawing/2014/main" val="3399291576"/>
                    </a:ext>
                  </a:extLst>
                </a:gridCol>
              </a:tblGrid>
              <a:tr h="421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번호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문법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641458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 scanf(                                                  const char *format ,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63544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  fscanf( FILE *stream,                         const char *format , ... ); 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60535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  <a:endParaRPr lang="en-US" sz="1800" b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int    sscanf( char *buffer,                          const char *format ,  ... );</a:t>
                      </a:r>
                      <a:endParaRPr lang="en-US" sz="18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06497"/>
                  </a:ext>
                </a:extLst>
              </a:tr>
              <a:tr h="49749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  <a:endParaRPr lang="en-US" sz="1800" b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  snscanf( char *buffer, size_t count,  const char *format ,  ... ); 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230779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0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목차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266931"/>
            <a:ext cx="4210050" cy="49100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리눅스 개요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리눅스 개요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리눅스 설치 방법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쉘 명령어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vi </a:t>
            </a:r>
            <a:r>
              <a:rPr lang="ko-KR" altLang="en-US" sz="2000" dirty="0"/>
              <a:t>편집기 사용법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C </a:t>
            </a:r>
            <a:r>
              <a:rPr lang="ko-KR" altLang="en-US" sz="2000" dirty="0"/>
              <a:t>프로그래밍 개요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리눅스 파일 </a:t>
            </a:r>
            <a:r>
              <a:rPr lang="en-US" altLang="ko-KR" sz="2000" dirty="0"/>
              <a:t>I/O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File I/O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Buffered I/O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Advanced File I/O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Process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95273B-E7EB-4B48-8C14-3036E1BFC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266931"/>
            <a:ext cx="4512808" cy="49100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AutoNum type="arabicPeriod" startAt="3"/>
            </a:pPr>
            <a:r>
              <a:rPr lang="ko-KR" altLang="en-US" sz="2000" dirty="0"/>
              <a:t>리눅스 </a:t>
            </a:r>
            <a:r>
              <a:rPr lang="en-US" altLang="ko-KR" sz="2000" dirty="0"/>
              <a:t>Qt </a:t>
            </a:r>
            <a:r>
              <a:rPr lang="ko-KR" altLang="en-US" sz="2000" dirty="0"/>
              <a:t>프로그래밍</a:t>
            </a:r>
          </a:p>
          <a:p>
            <a:pPr>
              <a:lnSpc>
                <a:spcPct val="120000"/>
              </a:lnSpc>
              <a:buAutoNum type="arabicPeriod" startAt="3"/>
            </a:pPr>
            <a:r>
              <a:rPr lang="ko-KR" altLang="en-US" sz="2000" dirty="0"/>
              <a:t>리눅스 데이터베이스 프로그래밍</a:t>
            </a:r>
          </a:p>
          <a:p>
            <a:pPr>
              <a:lnSpc>
                <a:spcPct val="120000"/>
              </a:lnSpc>
              <a:buAutoNum type="arabicPeriod" startAt="3"/>
            </a:pPr>
            <a:r>
              <a:rPr lang="ko-KR" altLang="en-US" sz="2000" dirty="0"/>
              <a:t>리눅스 네트웍 프로그래밍</a:t>
            </a:r>
            <a:endParaRPr lang="en-US" altLang="ko-KR" sz="2000" dirty="0"/>
          </a:p>
          <a:p>
            <a:pPr lvl="1">
              <a:lnSpc>
                <a:spcPct val="120000"/>
              </a:lnSpc>
              <a:buAutoNum type="arabicPeriod" startAt="3"/>
            </a:pPr>
            <a:endParaRPr lang="en-US" sz="2000" dirty="0"/>
          </a:p>
          <a:p>
            <a:pPr>
              <a:buAutoNum type="arabicPeriod" startAt="3"/>
            </a:pP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3E59-8DB1-4831-A8B9-629400F5856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7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scanf</a:t>
            </a:r>
            <a:r>
              <a:rPr lang="ko-KR" altLang="en-US" dirty="0"/>
              <a:t>예제 </a:t>
            </a:r>
            <a:r>
              <a:rPr lang="en-US" altLang="ko-KR" dirty="0"/>
              <a:t>(example/a02_scanf_01.c)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2DD3-E41C-4EB9-A482-214586BED4E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7724" y="1221944"/>
            <a:ext cx="9288457" cy="5107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 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&lt;stddef.h&gt;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&lt;locale.h&gt;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   setlocale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(LC_ALL,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"en_US.utf8"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i, j;  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x, y;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str1[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], str2[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]; 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wchar_t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warr[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  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input[] =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"25 54.32E-1 Thompson 56789 0123 56ß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水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   /*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%9s: a string of at most 9 non-whitespace characters   %2d: two-digit integer (digits 5 and 6) 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  %f: a floating-point value (digits 7, 8, 9) %*d: an integer which isn't stored anywhere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  ' ': all consecutive whitespace  %3[0-9]: a string of at most 3 decimal digits (digits 5 and 6)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   %2lc: two wide characters, using multi byte to wide conversion */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  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ret = 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sscanf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(input,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"%d%f%9s%2d%f%*d </a:t>
            </a:r>
            <a:r>
              <a:rPr lang="en-US" sz="1200" dirty="0">
                <a:solidFill>
                  <a:srgbClr val="F44747"/>
                </a:solidFill>
                <a:latin typeface="Consolas" panose="020B0609020204030204" pitchFamily="49" charset="0"/>
              </a:rPr>
              <a:t>%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3[0-9]%2lc"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 &amp;i, &amp;x, str1, &amp;j, &amp;y, str2, warr);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   printf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"Converted %d fields: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= %d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= %f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str1 = %s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         "j = %d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y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= %f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str2 = %s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warr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[0] = U+%x warr[1] = U+%x</a:t>
            </a:r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  ret, i, x, str1, j, y, str2, warr[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], warr[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0664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vi </a:t>
            </a:r>
            <a:r>
              <a:rPr lang="ko-KR" altLang="en-US" sz="4800" dirty="0"/>
              <a:t>편집기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vi </a:t>
            </a:r>
            <a:r>
              <a:rPr lang="ko-KR" altLang="en-US" dirty="0"/>
              <a:t>사용법</a:t>
            </a:r>
            <a:endParaRPr lang="en-US" altLang="ko-KR" dirty="0"/>
          </a:p>
          <a:p>
            <a:r>
              <a:rPr lang="en-US" dirty="0"/>
              <a:t>vi </a:t>
            </a:r>
            <a:r>
              <a:rPr lang="ko-KR" altLang="en-US" dirty="0"/>
              <a:t>모드</a:t>
            </a:r>
            <a:endParaRPr lang="en-US" altLang="ko-KR" dirty="0"/>
          </a:p>
          <a:p>
            <a:r>
              <a:rPr lang="en-US" dirty="0"/>
              <a:t>vi </a:t>
            </a:r>
            <a:r>
              <a:rPr lang="ko-KR" altLang="en-US" dirty="0"/>
              <a:t>명령어 단축키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EDA2-ABFD-4FC2-8B99-12A6DCB9C20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9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ko-KR" altLang="en-US" dirty="0"/>
              <a:t>편집기 사용법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vi </a:t>
            </a:r>
            <a:r>
              <a:rPr lang="ko-KR" altLang="en-US" sz="2000" dirty="0"/>
              <a:t>편집기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vi(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vi</a:t>
            </a:r>
            <a:r>
              <a:rPr lang="en-US" sz="2000" dirty="0"/>
              <a:t>sual editor)</a:t>
            </a:r>
            <a:r>
              <a:rPr lang="ko-KR" altLang="en-US" sz="2000" dirty="0"/>
              <a:t>는 유닉스의 기본 텍스트 편집기이다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마우스 조작없이 키보드 입력으로 편집 기능을 수행한다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윈도우</a:t>
            </a:r>
            <a:r>
              <a:rPr lang="en-US" altLang="ko-KR" sz="2000" dirty="0"/>
              <a:t>/</a:t>
            </a:r>
            <a:r>
              <a:rPr lang="ko-KR" altLang="en-US" sz="2000" dirty="0"/>
              <a:t>유닉스 운영체제의 대부분의 통합개발환경들은 </a:t>
            </a:r>
            <a:r>
              <a:rPr lang="en-US" altLang="ko-KR" sz="2000" dirty="0"/>
              <a:t>vi </a:t>
            </a:r>
            <a:r>
              <a:rPr lang="ko-KR" altLang="en-US" sz="2000" dirty="0"/>
              <a:t>에뮬레이터를 지원한다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altLang="ko-KR" sz="2000" dirty="0"/>
              <a:t>windows vim / eclipse / visual studio / visual studio code / IntelliJ / xcode </a:t>
            </a:r>
            <a:r>
              <a:rPr lang="ko-KR" altLang="en-US" sz="2000" dirty="0"/>
              <a:t>등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장점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생산성이 제일 높은 텍스트 편집기이다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단점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익숙해지기까지 많은 시간이 필요하다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도움말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hlinkClick r:id="rId2"/>
              </a:rPr>
              <a:t>https://ryanstutorials.net/linuxtutorial/vi.php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hlinkClick r:id="rId3"/>
              </a:rPr>
              <a:t>https://www.radford.edu/~mhtay/CPSC120/VIM_Editor_Commands.htm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18F-BDA9-4E1D-9A9A-D89C36C6A2C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ko-KR" altLang="en-US" dirty="0"/>
              <a:t>모드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03339"/>
          </a:xfrm>
        </p:spPr>
        <p:txBody>
          <a:bodyPr>
            <a:normAutofit/>
          </a:bodyPr>
          <a:lstStyle/>
          <a:p>
            <a:r>
              <a:rPr lang="en-US" sz="2400" dirty="0"/>
              <a:t>vi mode</a:t>
            </a:r>
          </a:p>
          <a:p>
            <a:pPr lvl="1"/>
            <a:r>
              <a:rPr lang="ko-KR" altLang="en-US" sz="2400" dirty="0"/>
              <a:t>명령 모드</a:t>
            </a:r>
            <a:r>
              <a:rPr lang="en-US" sz="2400" dirty="0"/>
              <a:t> : </a:t>
            </a:r>
            <a:r>
              <a:rPr lang="ko-KR" altLang="en-US" sz="2400" dirty="0"/>
              <a:t>커서 이동</a:t>
            </a:r>
            <a:r>
              <a:rPr lang="en-US" altLang="ko-KR" sz="2400" dirty="0"/>
              <a:t>/</a:t>
            </a:r>
            <a:r>
              <a:rPr lang="ko-KR" altLang="en-US" sz="2400" dirty="0"/>
              <a:t>텍스트 편집</a:t>
            </a:r>
            <a:r>
              <a:rPr lang="en-US" altLang="ko-KR" sz="2400" dirty="0"/>
              <a:t>/</a:t>
            </a:r>
            <a:r>
              <a:rPr lang="ko-KR" altLang="en-US" sz="2400" dirty="0"/>
              <a:t>찾기</a:t>
            </a:r>
            <a:r>
              <a:rPr lang="en-US" altLang="ko-KR" sz="2400" dirty="0"/>
              <a:t>/</a:t>
            </a:r>
            <a:r>
              <a:rPr lang="ko-KR" altLang="en-US" sz="2400" dirty="0"/>
              <a:t>저장</a:t>
            </a:r>
            <a:r>
              <a:rPr lang="en-US" altLang="ko-KR" sz="2400" dirty="0"/>
              <a:t>/</a:t>
            </a:r>
            <a:r>
              <a:rPr lang="ko-KR" altLang="en-US" sz="2400" dirty="0"/>
              <a:t>종료 등</a:t>
            </a:r>
            <a:endParaRPr lang="en-US" sz="2400" dirty="0"/>
          </a:p>
          <a:p>
            <a:pPr lvl="1"/>
            <a:r>
              <a:rPr lang="ko-KR" altLang="en-US" sz="2400" dirty="0"/>
              <a:t>입력 모드</a:t>
            </a:r>
            <a:r>
              <a:rPr lang="en-US" sz="2400" dirty="0"/>
              <a:t> : </a:t>
            </a:r>
            <a:r>
              <a:rPr lang="ko-KR" altLang="en-US" sz="2400" dirty="0"/>
              <a:t>텍스트를 타이핑하여 입력한다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651C-253B-4612-BF0D-6B9129A895E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163241" y="3645282"/>
            <a:ext cx="1391685" cy="4281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 모드</a:t>
            </a:r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703190" y="5585149"/>
            <a:ext cx="1592307" cy="4477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텍스 입력 모드</a:t>
            </a:r>
            <a:endParaRPr lang="en-US" sz="1600" dirty="0"/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8225023" y="4360650"/>
            <a:ext cx="548640" cy="548640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74216" y="5618373"/>
            <a:ext cx="1392847" cy="381272"/>
          </a:xfrm>
          <a:prstGeom prst="roundRect">
            <a:avLst>
              <a:gd name="adj" fmla="val 2759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a/A/i/I/o/O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62079" y="4340917"/>
            <a:ext cx="1392847" cy="395343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명령어 입력</a:t>
            </a:r>
            <a:endParaRPr lang="en-US" dirty="0"/>
          </a:p>
        </p:txBody>
      </p:sp>
      <p:cxnSp>
        <p:nvCxnSpPr>
          <p:cNvPr id="25" name="꺾인 연결선 24"/>
          <p:cNvCxnSpPr>
            <a:cxnSpLocks/>
            <a:stCxn id="7" idx="1"/>
            <a:endCxn id="23" idx="1"/>
          </p:cNvCxnSpPr>
          <p:nvPr/>
        </p:nvCxnSpPr>
        <p:spPr>
          <a:xfrm rot="10800000" flipV="1">
            <a:off x="1162079" y="3859361"/>
            <a:ext cx="1162" cy="679228"/>
          </a:xfrm>
          <a:prstGeom prst="bentConnector3">
            <a:avLst>
              <a:gd name="adj1" fmla="val 19772978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순서도: 수행의 시작/종료 56"/>
          <p:cNvSpPr/>
          <p:nvPr/>
        </p:nvSpPr>
        <p:spPr>
          <a:xfrm>
            <a:off x="1370812" y="2858610"/>
            <a:ext cx="976544" cy="435006"/>
          </a:xfrm>
          <a:prstGeom prst="flowChartTerminator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  <a:endParaRPr lang="en-US" dirty="0"/>
          </a:p>
        </p:txBody>
      </p:sp>
      <p:cxnSp>
        <p:nvCxnSpPr>
          <p:cNvPr id="70" name="꺾인 연결선 69"/>
          <p:cNvCxnSpPr>
            <a:cxnSpLocks/>
            <a:stCxn id="23" idx="2"/>
            <a:endCxn id="29" idx="1"/>
          </p:cNvCxnSpPr>
          <p:nvPr/>
        </p:nvCxnSpPr>
        <p:spPr>
          <a:xfrm rot="16200000" flipH="1">
            <a:off x="2400557" y="4194206"/>
            <a:ext cx="473142" cy="1557250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cxnSpLocks/>
            <a:stCxn id="10" idx="3"/>
            <a:endCxn id="8" idx="1"/>
          </p:cNvCxnSpPr>
          <p:nvPr/>
        </p:nvCxnSpPr>
        <p:spPr>
          <a:xfrm flipV="1">
            <a:off x="6967063" y="5809008"/>
            <a:ext cx="736127" cy="1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cxnSpLocks/>
            <a:stCxn id="8" idx="0"/>
            <a:endCxn id="9" idx="4"/>
          </p:cNvCxnSpPr>
          <p:nvPr/>
        </p:nvCxnSpPr>
        <p:spPr>
          <a:xfrm rot="16200000" flipV="1">
            <a:off x="8161415" y="5247219"/>
            <a:ext cx="675859" cy="1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cxnSpLocks/>
            <a:stCxn id="9" idx="0"/>
            <a:endCxn id="7" idx="3"/>
          </p:cNvCxnSpPr>
          <p:nvPr/>
        </p:nvCxnSpPr>
        <p:spPr>
          <a:xfrm rot="16200000" flipV="1">
            <a:off x="5276491" y="1137797"/>
            <a:ext cx="501289" cy="5944417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cxnSpLocks/>
            <a:stCxn id="57" idx="2"/>
            <a:endCxn id="7" idx="0"/>
          </p:cNvCxnSpPr>
          <p:nvPr/>
        </p:nvCxnSpPr>
        <p:spPr>
          <a:xfrm>
            <a:off x="1859084" y="3293616"/>
            <a:ext cx="0" cy="35166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82EA1AEF-8BC0-4E10-923A-413ED6A932FF}"/>
              </a:ext>
            </a:extLst>
          </p:cNvPr>
          <p:cNvSpPr/>
          <p:nvPr/>
        </p:nvSpPr>
        <p:spPr>
          <a:xfrm>
            <a:off x="3415753" y="5018766"/>
            <a:ext cx="1566887" cy="381272"/>
          </a:xfrm>
          <a:prstGeom prst="roundRect">
            <a:avLst>
              <a:gd name="adj" fmla="val 2759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 mode</a:t>
            </a:r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E8590285-D140-4A91-B27D-47325689DEB6}"/>
              </a:ext>
            </a:extLst>
          </p:cNvPr>
          <p:cNvSpPr/>
          <p:nvPr/>
        </p:nvSpPr>
        <p:spPr>
          <a:xfrm>
            <a:off x="5574216" y="5027181"/>
            <a:ext cx="1392847" cy="381272"/>
          </a:xfrm>
          <a:prstGeom prst="roundRect">
            <a:avLst>
              <a:gd name="adj" fmla="val 2759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:{</a:t>
            </a:r>
            <a:r>
              <a:rPr lang="ko-KR" altLang="en-US" sz="1600" dirty="0"/>
              <a:t>명령어</a:t>
            </a:r>
            <a:r>
              <a:rPr lang="en-US" altLang="ko-KR" sz="1600" dirty="0"/>
              <a:t>}</a:t>
            </a:r>
            <a:endParaRPr lang="en-US" sz="1600" dirty="0"/>
          </a:p>
        </p:txBody>
      </p:sp>
      <p:sp>
        <p:nvSpPr>
          <p:cNvPr id="39" name="모서리가 둥근 직사각형 9">
            <a:extLst>
              <a:ext uri="{FF2B5EF4-FFF2-40B4-BE49-F238E27FC236}">
                <a16:creationId xmlns:a16="http://schemas.microsoft.com/office/drawing/2014/main" id="{04CBA752-0BBC-4818-AAB3-DFA71C8B3057}"/>
              </a:ext>
            </a:extLst>
          </p:cNvPr>
          <p:cNvSpPr/>
          <p:nvPr/>
        </p:nvSpPr>
        <p:spPr>
          <a:xfrm>
            <a:off x="3420204" y="5618373"/>
            <a:ext cx="1592307" cy="381272"/>
          </a:xfrm>
          <a:prstGeom prst="roundRect">
            <a:avLst>
              <a:gd name="adj" fmla="val 2759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편집 명령어</a:t>
            </a:r>
            <a:endParaRPr lang="en-US" dirty="0"/>
          </a:p>
        </p:txBody>
      </p:sp>
      <p:cxnSp>
        <p:nvCxnSpPr>
          <p:cNvPr id="48" name="꺾인 연결선 69">
            <a:extLst>
              <a:ext uri="{FF2B5EF4-FFF2-40B4-BE49-F238E27FC236}">
                <a16:creationId xmlns:a16="http://schemas.microsoft.com/office/drawing/2014/main" id="{178E59A1-01DE-43FB-8514-5BE35692F2F4}"/>
              </a:ext>
            </a:extLst>
          </p:cNvPr>
          <p:cNvCxnSpPr>
            <a:cxnSpLocks/>
            <a:stCxn id="23" idx="2"/>
            <a:endCxn id="39" idx="1"/>
          </p:cNvCxnSpPr>
          <p:nvPr/>
        </p:nvCxnSpPr>
        <p:spPr>
          <a:xfrm rot="16200000" flipH="1">
            <a:off x="2102979" y="4491783"/>
            <a:ext cx="1072749" cy="1561701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111">
            <a:extLst>
              <a:ext uri="{FF2B5EF4-FFF2-40B4-BE49-F238E27FC236}">
                <a16:creationId xmlns:a16="http://schemas.microsoft.com/office/drawing/2014/main" id="{7BC5AD65-15CE-497B-919F-F66C437250D8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4982640" y="5209402"/>
            <a:ext cx="591576" cy="8415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111">
            <a:extLst>
              <a:ext uri="{FF2B5EF4-FFF2-40B4-BE49-F238E27FC236}">
                <a16:creationId xmlns:a16="http://schemas.microsoft.com/office/drawing/2014/main" id="{84D604C9-C356-4666-B0FC-95544A7B7626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>
            <a:off x="5012511" y="5809009"/>
            <a:ext cx="561705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8" name="모서리가 둥근 직사각형 9">
            <a:extLst>
              <a:ext uri="{FF2B5EF4-FFF2-40B4-BE49-F238E27FC236}">
                <a16:creationId xmlns:a16="http://schemas.microsoft.com/office/drawing/2014/main" id="{DB27834B-0225-42FF-823F-D9ECE58FEF80}"/>
              </a:ext>
            </a:extLst>
          </p:cNvPr>
          <p:cNvSpPr/>
          <p:nvPr/>
        </p:nvSpPr>
        <p:spPr>
          <a:xfrm>
            <a:off x="3415753" y="4372237"/>
            <a:ext cx="2949488" cy="381272"/>
          </a:xfrm>
          <a:prstGeom prst="roundRect">
            <a:avLst>
              <a:gd name="adj" fmla="val 27596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커서 이동</a:t>
            </a:r>
            <a:r>
              <a:rPr lang="en-US" altLang="ko-KR" sz="1200" dirty="0"/>
              <a:t>/</a:t>
            </a:r>
            <a:r>
              <a:rPr lang="ko-KR" altLang="en-US" sz="1200" dirty="0"/>
              <a:t>복사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sz="1200" dirty="0"/>
              <a:t>/</a:t>
            </a:r>
            <a:r>
              <a:rPr lang="ko-KR" altLang="en-US" sz="1200" dirty="0"/>
              <a:t>붙여넣기  기타</a:t>
            </a:r>
            <a:endParaRPr lang="en-US" sz="1200" dirty="0"/>
          </a:p>
        </p:txBody>
      </p:sp>
      <p:cxnSp>
        <p:nvCxnSpPr>
          <p:cNvPr id="81" name="직선 화살표 연결선 111">
            <a:extLst>
              <a:ext uri="{FF2B5EF4-FFF2-40B4-BE49-F238E27FC236}">
                <a16:creationId xmlns:a16="http://schemas.microsoft.com/office/drawing/2014/main" id="{3288E46D-1207-40DF-A45A-487EE1751FD8}"/>
              </a:ext>
            </a:extLst>
          </p:cNvPr>
          <p:cNvCxnSpPr>
            <a:cxnSpLocks/>
            <a:stCxn id="23" idx="3"/>
            <a:endCxn id="78" idx="1"/>
          </p:cNvCxnSpPr>
          <p:nvPr/>
        </p:nvCxnSpPr>
        <p:spPr>
          <a:xfrm>
            <a:off x="2554926" y="4538589"/>
            <a:ext cx="860827" cy="2428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cxnSpLocks/>
            <a:stCxn id="78" idx="3"/>
            <a:endCxn id="7" idx="3"/>
          </p:cNvCxnSpPr>
          <p:nvPr/>
        </p:nvCxnSpPr>
        <p:spPr>
          <a:xfrm flipH="1" flipV="1">
            <a:off x="2554926" y="3859361"/>
            <a:ext cx="3810315" cy="703512"/>
          </a:xfrm>
          <a:prstGeom prst="bentConnector3">
            <a:avLst>
              <a:gd name="adj1" fmla="val -6000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꺾인 연결선 27">
            <a:extLst>
              <a:ext uri="{FF2B5EF4-FFF2-40B4-BE49-F238E27FC236}">
                <a16:creationId xmlns:a16="http://schemas.microsoft.com/office/drawing/2014/main" id="{A670AC56-77D7-4A39-BECA-9F7BE6899057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H="1" flipV="1">
            <a:off x="2554926" y="3859361"/>
            <a:ext cx="4412137" cy="1358456"/>
          </a:xfrm>
          <a:prstGeom prst="bentConnector3">
            <a:avLst>
              <a:gd name="adj1" fmla="val -5181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C02A-7019-4585-B565-CBF5D760BE2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8830" y="176108"/>
            <a:ext cx="8336132" cy="61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7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1</a:t>
            </a:r>
            <a:r>
              <a:rPr lang="ko-KR" altLang="en-US" sz="4800" dirty="0"/>
              <a:t>장 에러 처리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에러처리의 중요성</a:t>
            </a:r>
            <a:endParaRPr lang="en-US" altLang="ko-KR" dirty="0"/>
          </a:p>
          <a:p>
            <a:r>
              <a:rPr lang="en-US" dirty="0"/>
              <a:t>errno</a:t>
            </a:r>
          </a:p>
          <a:p>
            <a:r>
              <a:rPr lang="en-US" dirty="0"/>
              <a:t>errno</a:t>
            </a:r>
            <a:r>
              <a:rPr lang="ko-KR" altLang="en-US" dirty="0"/>
              <a:t> 초기화</a:t>
            </a:r>
            <a:endParaRPr lang="en-US" altLang="ko-KR" dirty="0"/>
          </a:p>
          <a:p>
            <a:r>
              <a:rPr lang="en-US" dirty="0"/>
              <a:t>perror()</a:t>
            </a:r>
          </a:p>
          <a:p>
            <a:r>
              <a:rPr lang="en-US" dirty="0"/>
              <a:t>strerror()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234B1-E2C6-4CE2-B7A9-2E6411B5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42443-908F-46A5-B4FE-6D717971405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64023-F351-47F5-AA28-669B11EA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16027-19E6-41AE-935E-04DF15F8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30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에러 처리의 중요성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11286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삼성증권 최악의 배당 사고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주당 </a:t>
            </a:r>
            <a:r>
              <a:rPr lang="en-US" altLang="ko-KR" sz="1600" dirty="0"/>
              <a:t>1000</a:t>
            </a:r>
            <a:r>
              <a:rPr lang="ko-KR" altLang="en-US" sz="1600" dirty="0"/>
              <a:t>원을 배당해야 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전산 실수로 주당 </a:t>
            </a:r>
            <a:r>
              <a:rPr lang="en-US" altLang="ko-KR" sz="1600" dirty="0"/>
              <a:t>1000</a:t>
            </a:r>
            <a:r>
              <a:rPr lang="ko-KR" altLang="en-US" sz="1600" dirty="0"/>
              <a:t>주</a:t>
            </a:r>
            <a:r>
              <a:rPr lang="en-US" altLang="ko-KR" sz="1600" dirty="0"/>
              <a:t>(4000</a:t>
            </a:r>
            <a:r>
              <a:rPr lang="ko-KR" altLang="en-US" sz="1600" dirty="0"/>
              <a:t>만원 상당</a:t>
            </a:r>
            <a:r>
              <a:rPr lang="en-US" altLang="ko-KR" sz="1600" dirty="0"/>
              <a:t>)</a:t>
            </a:r>
            <a:r>
              <a:rPr lang="ko-KR" altLang="en-US" sz="1600" dirty="0"/>
              <a:t>가 배정됐다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잘못 부여된 주식배당 물량이 </a:t>
            </a:r>
            <a:r>
              <a:rPr lang="en-US" altLang="ko-KR" sz="1600" dirty="0"/>
              <a:t>113</a:t>
            </a:r>
            <a:r>
              <a:rPr lang="ko-KR" altLang="en-US" sz="1600" dirty="0"/>
              <a:t>조원에 이른다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/>
              <a:t>유로컨트롤 </a:t>
            </a:r>
            <a:r>
              <a:rPr lang="en-US" altLang="ko-KR" sz="2000" dirty="0"/>
              <a:t>"2</a:t>
            </a:r>
            <a:r>
              <a:rPr lang="ko-KR" altLang="en-US" sz="2000" dirty="0"/>
              <a:t>만</a:t>
            </a:r>
            <a:r>
              <a:rPr lang="en-US" altLang="ko-KR" sz="2000" dirty="0"/>
              <a:t>9</a:t>
            </a:r>
            <a:r>
              <a:rPr lang="ko-KR" altLang="en-US" sz="2000" dirty="0"/>
              <a:t>천</a:t>
            </a:r>
            <a:r>
              <a:rPr lang="en-US" altLang="ko-KR" sz="2000" dirty="0"/>
              <a:t>500</a:t>
            </a:r>
            <a:r>
              <a:rPr lang="ko-KR" altLang="en-US" sz="2000" dirty="0"/>
              <a:t>편 가운데 절반 정도 이착륙 지연</a:t>
            </a:r>
            <a:r>
              <a:rPr lang="en-US" altLang="ko-KR" sz="2000" dirty="0"/>
              <a:t>"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/>
              <a:t>"1</a:t>
            </a:r>
            <a:r>
              <a:rPr lang="ko-KR" altLang="en-US" sz="1600" dirty="0"/>
              <a:t>만 </a:t>
            </a:r>
            <a:r>
              <a:rPr lang="en-US" altLang="ko-KR" sz="1600" dirty="0"/>
              <a:t>5,000</a:t>
            </a:r>
            <a:r>
              <a:rPr lang="ko-KR" altLang="en-US" sz="1600" dirty="0"/>
              <a:t>대 비행기 발 묶여</a:t>
            </a:r>
            <a:r>
              <a:rPr lang="en-US" altLang="ko-KR" sz="1600" dirty="0"/>
              <a:t>" </a:t>
            </a:r>
            <a:r>
              <a:rPr lang="ko-KR" altLang="en-US" sz="1600" dirty="0"/>
              <a:t>유럽 항공 대란</a:t>
            </a:r>
            <a:endParaRPr lang="en-US" altLang="ko-KR" sz="1600" dirty="0"/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유럽 항공교통 통제 기구 기술적 문제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항공기 이착륙 지연</a:t>
            </a:r>
            <a:r>
              <a:rPr lang="en-US" altLang="ko-KR" sz="1600" dirty="0"/>
              <a:t>, </a:t>
            </a:r>
            <a:r>
              <a:rPr lang="ko-KR" altLang="en-US" sz="1600" dirty="0"/>
              <a:t>공항마다 큰 혼잡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Intel CPU Meltdown </a:t>
            </a:r>
            <a:r>
              <a:rPr lang="ko-KR" altLang="en-US" sz="2000" dirty="0"/>
              <a:t>버그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altLang="ko-KR" sz="1600" dirty="0"/>
              <a:t>CPU</a:t>
            </a:r>
            <a:r>
              <a:rPr lang="ko-KR" altLang="en-US" sz="1600" dirty="0"/>
              <a:t>들이 성능을 최적화하기 위해 적용하는 ‘추측 실행’</a:t>
            </a:r>
            <a:r>
              <a:rPr lang="en-US" altLang="ko-KR" sz="1600" dirty="0"/>
              <a:t>(speculative execution) </a:t>
            </a:r>
            <a:r>
              <a:rPr lang="ko-KR" altLang="en-US" sz="1600" dirty="0"/>
              <a:t>기술로 인해 발생하는 심각한 보안 결함</a:t>
            </a:r>
            <a:r>
              <a:rPr lang="en-US" altLang="ko-KR" sz="16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/>
              <a:t>“</a:t>
            </a:r>
            <a:r>
              <a:rPr lang="ko-KR" altLang="en-US" sz="1600" dirty="0"/>
              <a:t>허가 받지 않은 프로세스가 시스템 메모리에서 비밀번호나 암호화 열쇠 또는 다른 애플리케이션에 열려 있는 민감한 정보를 읽을 수 있다</a:t>
            </a:r>
            <a:r>
              <a:rPr lang="en-US" altLang="ko-KR" sz="1600" dirty="0"/>
              <a:t>.</a:t>
            </a:r>
            <a:r>
              <a:rPr lang="en-US" altLang="ko-KR" sz="2000" dirty="0"/>
              <a:t> 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86130-CF03-4879-B5F0-06F97A176DD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1032" name="Picture 8" descr="ì¼ì±è­, ìµë 110ì¡°ìë ë°°ë¹ ì¬ê³ â¦ëª¨ë´í´ì ë ë¼ëì ìì¡æ° ì´ì´ì§ ë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58" y="5445589"/>
            <a:ext cx="2311214" cy="7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ë©í¸ë¤ì´ê³¼ ì¤íí° ê³µê²©ì ë°íí ì°êµ¬ì§ì´ ííì´ì§ì ë´ê±´ ìì´ì½ë¤. ë©í¸ë¤ì´ì ë³´ìì ë»íë ë°©í¨ê° ë¹ìë´ë¦¬ë ê²ì¼ë¡, ì¤íí°ë âë¶ê¸°âë¥¼ ë¯íë ëë­ê°ì§ë¥¼ ë  ì ë ¹ì¼ë¡ íííë¤. ê·¸ë¦¼ì ê·ì½ì§ë§ ê·¸ í¨ê³¼ë ì í ê·ì½ì§ ìì ì ìë¤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22" y="5402659"/>
            <a:ext cx="1256275" cy="84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external-hkg3-1.xx.fbcdn.net/safe_image.php?d=AQD4TyUf-yEPYwRH&amp;w=476&amp;h=249&amp;url=http%3A%2F%2Fimg1.daumcdn.net%2Fthumb%2FS1200x630%2F%3Ffname%3Dhttps%3A%2F%2Ft1.daumcdn.net%2Fnews%2F201804%2F04%2Fhankooki%2F20180404073728533nyfa.jpg&amp;cfs=1&amp;upscale=1&amp;fallback=news_d_placeholder_publisher&amp;_nc_hash=AQBe3DTQMujE-kW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404" y="5420080"/>
            <a:ext cx="1502662" cy="7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56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b="0" dirty="0"/>
              <a:t>errno</a:t>
            </a:r>
            <a:r>
              <a:rPr lang="en-US" b="0" dirty="0"/>
              <a:t> (p. 21)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07785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프로그래밍에서 에러는 함수의 리턴 값으로 나타내고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errno</a:t>
            </a:r>
            <a:r>
              <a:rPr lang="en-US" altLang="ko-KR" sz="1800" dirty="0"/>
              <a:t> </a:t>
            </a:r>
            <a:r>
              <a:rPr lang="ko-KR" altLang="en-US" sz="1800" dirty="0"/>
              <a:t>변수는 내용을 기술한다</a:t>
            </a:r>
            <a:r>
              <a:rPr lang="en-US" altLang="ko-KR" sz="1800" dirty="0"/>
              <a:t>.</a:t>
            </a:r>
            <a:endParaRPr lang="en-US" sz="1800" dirty="0"/>
          </a:p>
          <a:p>
            <a:r>
              <a:rPr lang="en-US" sz="1800" dirty="0"/>
              <a:t>errno </a:t>
            </a:r>
            <a:r>
              <a:rPr lang="ko-KR" altLang="en-US" sz="1800" dirty="0"/>
              <a:t>변수는</a:t>
            </a:r>
            <a:r>
              <a:rPr lang="en-US" sz="1800" dirty="0"/>
              <a:t> </a:t>
            </a:r>
            <a:r>
              <a:rPr lang="ko-KR" altLang="en-US" sz="1800" dirty="0"/>
              <a:t>파일 </a:t>
            </a:r>
            <a:r>
              <a:rPr lang="en-US" sz="1800" dirty="0"/>
              <a:t>&lt;errno.h&gt; </a:t>
            </a:r>
            <a:r>
              <a:rPr lang="ko-KR" altLang="en-US" sz="1800" dirty="0"/>
              <a:t>에 다음과 같이 선언되어 있다</a:t>
            </a:r>
            <a:r>
              <a:rPr lang="en-US" altLang="ko-KR" sz="1800" dirty="0"/>
              <a:t>.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b="1" dirty="0"/>
              <a:t>	extern int </a:t>
            </a:r>
            <a:r>
              <a:rPr lang="en-US" sz="1800" dirty="0"/>
              <a:t>errno ;</a:t>
            </a:r>
          </a:p>
          <a:p>
            <a:r>
              <a:rPr lang="ko-KR" altLang="en-US" sz="1800" dirty="0"/>
              <a:t>스레드</a:t>
            </a:r>
            <a:r>
              <a:rPr lang="en-US" altLang="ko-KR" sz="1800" dirty="0"/>
              <a:t>(thread)</a:t>
            </a:r>
            <a:endParaRPr lang="en-US" sz="1800" dirty="0"/>
          </a:p>
          <a:p>
            <a:pPr lvl="1"/>
            <a:r>
              <a:rPr lang="ko-KR" altLang="en-US" sz="1800" dirty="0"/>
              <a:t>단일 스레드에서는 </a:t>
            </a:r>
            <a:r>
              <a:rPr lang="en-US" altLang="ko-KR" sz="1800" dirty="0"/>
              <a:t>errno</a:t>
            </a:r>
            <a:r>
              <a:rPr lang="ko-KR" altLang="en-US" sz="1800" dirty="0"/>
              <a:t>는 전역 변수이다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다중 스레드에서는 스레드 마다 </a:t>
            </a:r>
            <a:r>
              <a:rPr lang="en-US" altLang="ko-KR" sz="1800" dirty="0"/>
              <a:t>errno </a:t>
            </a:r>
            <a:r>
              <a:rPr lang="ko-KR" altLang="en-US" sz="1800" dirty="0"/>
              <a:t>변수 하나가 할당된다</a:t>
            </a:r>
            <a:r>
              <a:rPr lang="en-US" altLang="ko-KR" sz="1800" dirty="0"/>
              <a:t>.</a:t>
            </a:r>
          </a:p>
          <a:p>
            <a:pPr lvl="1"/>
            <a:r>
              <a:rPr lang="en-US" sz="1800" dirty="0"/>
              <a:t>errno</a:t>
            </a:r>
            <a:r>
              <a:rPr lang="ko-KR" altLang="en-US" sz="1800" dirty="0"/>
              <a:t>는 스레드에 안전하다</a:t>
            </a:r>
            <a:r>
              <a:rPr lang="en-US" altLang="ko-KR" sz="1800" dirty="0"/>
              <a:t>.</a:t>
            </a:r>
            <a:endParaRPr lang="en-US" sz="1800" dirty="0"/>
          </a:p>
          <a:p>
            <a:r>
              <a:rPr lang="en-US" sz="1800" dirty="0"/>
              <a:t>errno </a:t>
            </a:r>
            <a:r>
              <a:rPr lang="ko-KR" altLang="en-US" sz="1800" dirty="0"/>
              <a:t>에 대한 자세한 설명</a:t>
            </a:r>
            <a:endParaRPr lang="en-US" sz="1800" dirty="0"/>
          </a:p>
          <a:p>
            <a:pPr lvl="1"/>
            <a:r>
              <a:rPr lang="en-US" sz="1800" dirty="0"/>
              <a:t>Table 1-2 (p. 21)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C86-A3FE-48BB-BD34-761A2A01A30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2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0" i="1" dirty="0"/>
              <a:t>errno</a:t>
            </a:r>
            <a:r>
              <a:rPr lang="en-US" b="0" dirty="0"/>
              <a:t> </a:t>
            </a:r>
            <a:r>
              <a:rPr lang="ko-KR" altLang="en-US" b="0" dirty="0"/>
              <a:t>초기화</a:t>
            </a:r>
            <a:r>
              <a:rPr lang="en-US" b="0" dirty="0"/>
              <a:t> (p. 23)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942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errno</a:t>
            </a:r>
            <a:r>
              <a:rPr lang="ko-KR" altLang="en-US" dirty="0"/>
              <a:t>는 사용 전에 </a:t>
            </a:r>
            <a:r>
              <a:rPr lang="en-US" altLang="ko-KR" dirty="0"/>
              <a:t>0</a:t>
            </a:r>
            <a:r>
              <a:rPr lang="ko-KR" altLang="en-US" dirty="0"/>
              <a:t>값으로 초기화하고 함수 실행 후에 그 값을 체크하여 에러 여부를 판별한다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F0CA3-C40A-4CAA-A2E1-6F7005EFE2D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038" y="2365986"/>
            <a:ext cx="8543925" cy="38715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182880" tIns="182880" rIns="91440" bIns="45720" rtlCol="0" anchor="t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buf =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"1234"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; </a:t>
            </a: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ul ;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errno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ul =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strtoul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(buf,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(errno){</a:t>
            </a:r>
          </a:p>
          <a:p>
            <a:pPr marL="0" indent="0">
              <a:buNone/>
            </a:pP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    perror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"strtoul"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28575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96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perror() (p. 22)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16D9A-CC9F-46A7-82C4-FD76448BC6B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041843"/>
              </p:ext>
            </p:extLst>
          </p:nvPr>
        </p:nvGraphicFramePr>
        <p:xfrm>
          <a:off x="681038" y="1255711"/>
          <a:ext cx="8543926" cy="36820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4635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479291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62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함수명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perror( 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62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기능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시스템 에러 메시지를 출력한다</a:t>
                      </a:r>
                      <a:r>
                        <a:rPr lang="en-US" altLang="ko-K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091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설명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시스템이나 라이브러리 함수를 실행중 발생한 마지막 에러를 설명하는 메시지를 표준에러에 출력한다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324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문법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dirty="0"/>
                        <a:t>#include &lt;stdio.h&gt;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sz="2000" dirty="0"/>
                        <a:t>void perror (const char *str);</a:t>
                      </a:r>
                      <a:endParaRPr lang="en-US" sz="20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324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예제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dirty="0"/>
                        <a:t>if (close (fd) == −1)</a:t>
                      </a:r>
                    </a:p>
                    <a:p>
                      <a:pPr marL="457200" lvl="1" indent="0">
                        <a:buNone/>
                      </a:pPr>
                      <a:r>
                        <a:rPr lang="en-US" sz="2000" dirty="0"/>
                        <a:t>perror ("close");</a:t>
                      </a:r>
                      <a:endParaRPr lang="en-US" sz="20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6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리눅스 운영체제 설치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우분투 가상 머신 만들기</a:t>
            </a:r>
            <a:endParaRPr lang="en-US" altLang="ko-KR" dirty="0"/>
          </a:p>
          <a:p>
            <a:r>
              <a:rPr lang="ko-KR" altLang="en-US" dirty="0"/>
              <a:t>실습 환경 설정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61C2-2B7E-425D-8D30-C0278F7A850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6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(2) strerr() (p. 23)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221A-37F5-4A0B-8E9F-B0BC12FCD71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70389"/>
              </p:ext>
            </p:extLst>
          </p:nvPr>
        </p:nvGraphicFramePr>
        <p:xfrm>
          <a:off x="681038" y="1255713"/>
          <a:ext cx="8543926" cy="39378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7886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446040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73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+mn-lt"/>
                          <a:cs typeface="+mn-cs"/>
                        </a:rPr>
                        <a:t>함수명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strerror( 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734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기능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에러번호의 상세 내용을 문자열을 리턴한다</a:t>
                      </a:r>
                      <a:r>
                        <a:rPr lang="en-US" altLang="ko-K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6789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설명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strerror () 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함수는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errnum 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인수에 전달 된 오류 코드를 설명하는 문자열에 대한 포인터를 반환합니다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 문자열은 응용 프로그램에서 수정하면 안되며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strerror () 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또는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strerror_l ()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을 호출하여 수정할 수 있습니다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다른 라이브러리 함수는이 문자열을 수정하지 않습니다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376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문법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dirty="0"/>
                        <a:t>#include &lt;string.h&gt;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sz="2000" dirty="0"/>
                        <a:t>char * strerror( int errnum );</a:t>
                      </a:r>
                      <a:endParaRPr lang="en-US" sz="20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473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예제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dirty="0"/>
                        <a:t>char * error_message</a:t>
                      </a:r>
                      <a:r>
                        <a:rPr lang="en-US" sz="2000" baseline="0" dirty="0"/>
                        <a:t> = strerror( errnum ) ;</a:t>
                      </a:r>
                      <a:endParaRPr lang="en-US" sz="20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10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strerror_r (p. 23)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4B8E-3213-4172-846C-D250B42D5B2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174856"/>
              </p:ext>
            </p:extLst>
          </p:nvPr>
        </p:nvGraphicFramePr>
        <p:xfrm>
          <a:off x="681038" y="1255712"/>
          <a:ext cx="8543926" cy="416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053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404873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60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000" dirty="0"/>
                        <a:t>함수명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strerror_r()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60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000" dirty="0"/>
                        <a:t>기능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에러번호의 상세 내용을 문자열을 리턴한다</a:t>
                      </a:r>
                      <a:r>
                        <a:rPr lang="en-US" altLang="ko-K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062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000" dirty="0"/>
                        <a:t>설명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strerror_r() </a:t>
                      </a:r>
                      <a:r>
                        <a:rPr lang="ko-KR" altLang="en-US" sz="2000" kern="1200" dirty="0">
                          <a:effectLst/>
                        </a:rPr>
                        <a:t>함수의 기능는</a:t>
                      </a:r>
                      <a:r>
                        <a:rPr lang="en-US" sz="2000" kern="1200" dirty="0">
                          <a:effectLst/>
                        </a:rPr>
                        <a:t> strerror()</a:t>
                      </a:r>
                      <a:r>
                        <a:rPr lang="ko-KR" altLang="en-US" sz="2000" kern="1200" dirty="0">
                          <a:effectLst/>
                        </a:rPr>
                        <a:t>와 비슷하지만</a:t>
                      </a:r>
                      <a:r>
                        <a:rPr lang="en-US" altLang="ko-KR" sz="2000" kern="1200" dirty="0">
                          <a:effectLst/>
                        </a:rPr>
                        <a:t>, </a:t>
                      </a:r>
                      <a:r>
                        <a:rPr lang="ko-KR" altLang="en-US" sz="2000" kern="1200" dirty="0">
                          <a:effectLst/>
                        </a:rPr>
                        <a:t>스레드에 안전하다</a:t>
                      </a:r>
                      <a:r>
                        <a:rPr lang="en-US" altLang="ko-KR" sz="2000" kern="1200" dirty="0">
                          <a:effectLst/>
                        </a:rPr>
                        <a:t>.</a:t>
                      </a:r>
                      <a:endParaRPr lang="en-US" sz="2000" kern="12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2000" u="none" strike="noStrike" kern="1200" baseline="0" dirty="0"/>
                        <a:t>호출중 에러 발생시에도 </a:t>
                      </a:r>
                      <a:r>
                        <a:rPr lang="en-US" altLang="ko-KR" sz="2000" u="none" strike="noStrike" kern="1200" baseline="0" dirty="0"/>
                        <a:t>errno </a:t>
                      </a:r>
                      <a:r>
                        <a:rPr lang="ko-KR" altLang="en-US" sz="2000" u="none" strike="noStrike" kern="1200" baseline="0" dirty="0"/>
                        <a:t>값을 설정한다</a:t>
                      </a:r>
                      <a:r>
                        <a:rPr lang="en-US" altLang="ko-KR" sz="2000" u="none" strike="noStrike" kern="1200" baseline="0" dirty="0"/>
                        <a:t>.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684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리턴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/>
                        <a:t>strerror_r() </a:t>
                      </a:r>
                      <a:r>
                        <a:rPr lang="ko-KR" altLang="en-US" sz="1800" u="none" strike="noStrike" kern="1200" baseline="0" dirty="0"/>
                        <a:t>호출 성공시에는 </a:t>
                      </a:r>
                      <a:r>
                        <a:rPr lang="en-US" altLang="ko-KR" sz="1800" u="none" strike="noStrike" kern="1200" baseline="0" dirty="0"/>
                        <a:t>0</a:t>
                      </a:r>
                      <a:r>
                        <a:rPr lang="ko-KR" altLang="en-US" sz="1800" u="none" strike="noStrike" kern="1200" baseline="0" dirty="0"/>
                        <a:t>을</a:t>
                      </a:r>
                      <a:r>
                        <a:rPr lang="en-US" altLang="ko-KR" sz="1800" u="none" strike="noStrike" kern="1200" baseline="0" dirty="0"/>
                        <a:t>, </a:t>
                      </a:r>
                      <a:r>
                        <a:rPr lang="ko-KR" altLang="en-US" sz="1800" u="none" strike="noStrike" kern="1200" baseline="0" dirty="0"/>
                        <a:t>실패시에는 </a:t>
                      </a:r>
                      <a:r>
                        <a:rPr lang="en-US" altLang="ko-KR" sz="1800" u="none" strike="noStrike" kern="1200" baseline="0" dirty="0"/>
                        <a:t>-1</a:t>
                      </a:r>
                      <a:r>
                        <a:rPr lang="ko-KR" altLang="en-US" sz="1800" u="none" strike="noStrike" kern="1200" baseline="0" dirty="0"/>
                        <a:t>을 리턴한다</a:t>
                      </a:r>
                      <a:r>
                        <a:rPr lang="en-US" altLang="ko-KR" sz="1800" u="none" strike="noStrike" kern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90157"/>
                  </a:ext>
                </a:extLst>
              </a:tr>
              <a:tr h="684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000" dirty="0"/>
                        <a:t>문법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u="none" strike="noStrike" baseline="0" dirty="0"/>
                        <a:t>#include &lt;</a:t>
                      </a:r>
                      <a:r>
                        <a:rPr lang="en-US" sz="1800" u="none" strike="noStrike" baseline="0" dirty="0" err="1"/>
                        <a:t>string.h</a:t>
                      </a:r>
                      <a:r>
                        <a:rPr lang="en-US" sz="1800" u="none" strike="noStrike" baseline="0" dirty="0"/>
                        <a:t>&gt;</a:t>
                      </a:r>
                    </a:p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de-DE" sz="1800" u="none" strike="noStrike" baseline="0" dirty="0"/>
                        <a:t>int strerror_r (int errnum, char *buf, size_t len);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145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000" dirty="0"/>
                        <a:t>예제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000" u="none" strike="noStrike" baseline="0" dirty="0"/>
                        <a:t>char buf[100];</a:t>
                      </a:r>
                    </a:p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000" u="none" strike="noStrike" baseline="0" dirty="0"/>
                        <a:t>int err = </a:t>
                      </a:r>
                      <a:r>
                        <a:rPr lang="de-DE" sz="2000" u="none" strike="noStrike" baseline="0" dirty="0"/>
                        <a:t>strerror_r (errnum, buf, sizeof( buf ) );</a:t>
                      </a:r>
                      <a:endParaRPr lang="en-US" sz="2000" b="0" i="0" u="none" strike="noStrike" baseline="0" dirty="0">
                        <a:solidFill>
                          <a:srgbClr val="009A9A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7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fflush (p. 82)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34D1-BCE4-43E0-8E7A-B961A123DFE6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020109"/>
              </p:ext>
            </p:extLst>
          </p:nvPr>
        </p:nvGraphicFramePr>
        <p:xfrm>
          <a:off x="681038" y="1255712"/>
          <a:ext cx="8543926" cy="42058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5506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158420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5071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함수명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fflush( 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594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개요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스트림을 비운다</a:t>
                      </a:r>
                      <a:r>
                        <a:rPr lang="en-US" altLang="ko-K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1365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설명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fflush ()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는 출력 스트림의 쓰기 함수를 통해 지정된 출력 또는 업데이트 스트림에 대한 모든 사용자 공산에 버퍼링 된 데이터를 강제로 실제 장치로 출력한다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973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문법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dirty="0"/>
                        <a:t>#include &lt;stdio.h&gt;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sz="2000" dirty="0"/>
                        <a:t>int fflush(FILE * stream);</a:t>
                      </a:r>
                      <a:endParaRPr lang="en-US" sz="20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5634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리턴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성공시에는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을 반환하고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실패시에는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EOF 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반환한다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5071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예제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dirty="0"/>
                        <a:t>fflush ( stdout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);</a:t>
                      </a:r>
                      <a:endParaRPr lang="en-US" sz="20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0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7625"/>
            <a:ext cx="8543925" cy="73320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perror() / strerror()</a:t>
            </a:r>
            <a:r>
              <a:rPr lang="en-US" sz="3200" dirty="0"/>
              <a:t> </a:t>
            </a:r>
            <a:r>
              <a:rPr lang="ko-KR" altLang="en-US" sz="3200" dirty="0"/>
              <a:t>예제</a:t>
            </a:r>
            <a:endParaRPr 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87262"/>
            <a:ext cx="8543925" cy="4962026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import &lt;errno.h&gt;</a:t>
            </a:r>
            <a:endParaRPr lang="en-US" sz="1600" dirty="0">
              <a:latin typeface="Consolas" panose="020B0609020204030204" pitchFamily="49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import &lt;</a:t>
            </a:r>
            <a:r>
              <a:rPr lang="en-US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string.h</a:t>
            </a: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import &lt;stdio.h&gt;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** argv) {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    int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fd = -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   errno = 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b="1" dirty="0">
                <a:solidFill>
                  <a:srgbClr val="608B4E"/>
                </a:solidFill>
                <a:latin typeface="Consolas" panose="020B0609020204030204" pitchFamily="49" charset="0"/>
              </a:rPr>
              <a:t>// Always Reset errno before use.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    printf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Trying to open a file...."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) ;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   fd = </a:t>
            </a:r>
            <a:r>
              <a:rPr 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"abcd"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,O_RDONLY);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(fd == -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       printf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errono: %d"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, errno );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       printf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strerror() : %s"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strerror(errno) 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   } </a:t>
            </a:r>
            <a:r>
              <a:rPr lang="en-US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       printf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Success: open the file."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A2F3-539B-4848-8EDA-045C7462676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50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함수 호출 시마다 </a:t>
            </a:r>
            <a:r>
              <a:rPr lang="en-US" altLang="ko-KR" sz="3600" dirty="0"/>
              <a:t>errno </a:t>
            </a:r>
            <a:r>
              <a:rPr lang="ko-KR" altLang="en-US" sz="3600" dirty="0"/>
              <a:t>를 저장</a:t>
            </a:r>
            <a:r>
              <a:rPr lang="en-US" sz="3600" dirty="0"/>
              <a:t> (p. 23)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91817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5F81-75E2-40B8-9D2A-4525E1746D4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038" y="1087542"/>
            <a:ext cx="8543925" cy="18385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(fd) == −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fprintf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"fsync failed!</a:t>
            </a:r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(errno == EIO)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  fprintf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"I/O error on %d!</a:t>
            </a:r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fd);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81037" y="3093810"/>
            <a:ext cx="8543925" cy="333442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fsync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(fd) == −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  const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err = errno;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/* errno check before using it */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fprintf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"fsync failed: %s</a:t>
            </a:r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strerror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(errno));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(err == EIO){</a:t>
            </a:r>
          </a:p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      /* if the error is I/O-related, jump ship */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  fprintf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"I/O error on %d!</a:t>
            </a:r>
            <a:r>
              <a:rPr lang="en-US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fd);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  exit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(EXIT_FAILURE);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7509934" y="2463748"/>
            <a:ext cx="1391292" cy="1184746"/>
          </a:xfrm>
          <a:prstGeom prst="downArrow">
            <a:avLst>
              <a:gd name="adj1" fmla="val 50000"/>
              <a:gd name="adj2" fmla="val 3499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50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파일 </a:t>
            </a:r>
            <a:r>
              <a:rPr lang="en-US" altLang="ko-KR" dirty="0"/>
              <a:t>I/O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 디스크립터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I/O</a:t>
            </a:r>
            <a:r>
              <a:rPr lang="ko-KR" altLang="en-US" dirty="0"/>
              <a:t> 개요</a:t>
            </a:r>
            <a:endParaRPr lang="en-US" altLang="ko-KR" dirty="0"/>
          </a:p>
          <a:p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ko-KR" altLang="en-US" dirty="0"/>
              <a:t>파일 쓰기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I/O </a:t>
            </a:r>
            <a:r>
              <a:rPr lang="ko-KR" altLang="en-US" dirty="0"/>
              <a:t>동기화</a:t>
            </a:r>
            <a:endParaRPr lang="en-US" altLang="ko-KR" dirty="0"/>
          </a:p>
          <a:p>
            <a:r>
              <a:rPr lang="ko-KR" altLang="en-US" dirty="0"/>
              <a:t>파일 위치 변경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04A3-E967-4218-9A67-52D09810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54C0-3516-4B3A-8C0D-F07E2CB929E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0541D-CD3F-4F24-BC9B-A68F17E7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0CBF-3CEE-4F9F-B705-DEAFCCB2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93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I/O </a:t>
            </a:r>
            <a:r>
              <a:rPr lang="ko-KR" altLang="en-US" dirty="0"/>
              <a:t>단원 개요</a:t>
            </a:r>
            <a:r>
              <a:rPr lang="en-US" dirty="0"/>
              <a:t> (p. 25)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파일 </a:t>
            </a:r>
            <a:r>
              <a:rPr lang="en-US" altLang="ko-KR" dirty="0"/>
              <a:t>I/O</a:t>
            </a:r>
            <a:r>
              <a:rPr lang="ko-KR" altLang="en-US" dirty="0"/>
              <a:t>의 기초를 설명한다</a:t>
            </a:r>
            <a:r>
              <a:rPr lang="en-US" altLang="ko-KR" dirty="0"/>
              <a:t>.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3 </a:t>
            </a:r>
            <a:r>
              <a:rPr lang="ko-KR" altLang="en-US" dirty="0"/>
              <a:t>장 </a:t>
            </a:r>
            <a:r>
              <a:rPr lang="en-US" altLang="ko-KR" dirty="0"/>
              <a:t>: Buffered </a:t>
            </a:r>
            <a:r>
              <a:rPr lang="ko-KR" altLang="en-US" dirty="0"/>
              <a:t>파일 </a:t>
            </a:r>
            <a:r>
              <a:rPr lang="en-US" altLang="ko-KR" dirty="0"/>
              <a:t>I/O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4 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고급 파일 </a:t>
            </a:r>
            <a:r>
              <a:rPr lang="en-US" altLang="ko-KR" dirty="0"/>
              <a:t>I/O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8 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파일과 디렉토리 조작</a:t>
            </a:r>
            <a:endParaRPr lang="en-US" dirty="0"/>
          </a:p>
          <a:p>
            <a:pPr marL="1085850" lvl="2" indent="-45720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98D7D-8EB4-42F1-AF6A-63E5345B7EF7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16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파일 디스크립터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파일 디스크립터 개요</a:t>
            </a:r>
            <a:endParaRPr lang="en-US" altLang="ko-KR" dirty="0"/>
          </a:p>
          <a:p>
            <a:r>
              <a:rPr lang="ko-KR" altLang="en-US" dirty="0"/>
              <a:t>파일 디스크립터 값의 정의</a:t>
            </a:r>
            <a:endParaRPr lang="en-US" altLang="ko-KR" dirty="0"/>
          </a:p>
          <a:p>
            <a:r>
              <a:rPr lang="ko-KR" altLang="en-US" dirty="0"/>
              <a:t>파일 디스크립터와 파일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72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ko-KR" altLang="en-US" dirty="0"/>
              <a:t>파일 디스크립터</a:t>
            </a:r>
            <a:r>
              <a:rPr lang="en-US" dirty="0"/>
              <a:t> </a:t>
            </a:r>
            <a:r>
              <a:rPr lang="ko-KR" altLang="en-US" dirty="0"/>
              <a:t>개요</a:t>
            </a:r>
            <a:r>
              <a:rPr lang="en-US" dirty="0"/>
              <a:t> (p. 25)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96243"/>
          </a:xfrm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/>
              <a:t>리눅스에서는 파일을 오픈하여야 읽거나 쓸 수 있다</a:t>
            </a:r>
            <a:r>
              <a:rPr lang="en-US" altLang="ko-KR" sz="2400" dirty="0"/>
              <a:t>.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커널은 파일 테이블에서 프러세스마다 오픈된 파일 목록을 관리한다</a:t>
            </a:r>
            <a:r>
              <a:rPr lang="en-US" altLang="ko-KR" sz="2400" dirty="0"/>
              <a:t>.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파일 테이블은 </a:t>
            </a:r>
            <a:r>
              <a:rPr lang="ko-KR" altLang="en-US" sz="2400" i="1" dirty="0"/>
              <a:t>파일 디스크립터</a:t>
            </a:r>
            <a:r>
              <a:rPr lang="en-US" altLang="ko-KR" sz="2400" dirty="0"/>
              <a:t>(</a:t>
            </a:r>
            <a:r>
              <a:rPr lang="en-US" altLang="ko-KR" sz="2400" i="1" dirty="0"/>
              <a:t>file descriptor</a:t>
            </a:r>
            <a:r>
              <a:rPr lang="en-US" altLang="ko-KR" sz="2400" dirty="0"/>
              <a:t>)</a:t>
            </a:r>
            <a:r>
              <a:rPr lang="ko-KR" altLang="en-US" sz="2400" dirty="0"/>
              <a:t>를 인덱싱한다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목록의 각 항목들은 파일의 메타 데이터</a:t>
            </a:r>
            <a:r>
              <a:rPr lang="en-US" altLang="ko-KR" sz="2400" dirty="0"/>
              <a:t>(</a:t>
            </a:r>
            <a:r>
              <a:rPr lang="ko-KR" altLang="en-US" sz="2400" dirty="0"/>
              <a:t>아이 노드</a:t>
            </a:r>
            <a:r>
              <a:rPr lang="en-US" altLang="ko-KR" sz="2400" dirty="0"/>
              <a:t>, </a:t>
            </a:r>
            <a:r>
              <a:rPr lang="ko-KR" altLang="en-US" sz="2400" dirty="0"/>
              <a:t>파일 위치 및 액세스 모드 등</a:t>
            </a:r>
            <a:r>
              <a:rPr lang="en-US" altLang="ko-KR" sz="2400" dirty="0"/>
              <a:t>)</a:t>
            </a:r>
            <a:r>
              <a:rPr lang="ko-KR" altLang="en-US" sz="2400" dirty="0"/>
              <a:t>를 나타낸다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F63B6-D7F3-4426-B06C-BF12921C518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747F-6E92-4849-9AF4-B54A6C54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4010933"/>
            <a:ext cx="509587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D7EC2-1F5F-4A2D-805C-497113AA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76" y="4192722"/>
            <a:ext cx="2207657" cy="20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5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le descriptors illustration">
            <a:extLst>
              <a:ext uri="{FF2B5EF4-FFF2-40B4-BE49-F238E27FC236}">
                <a16:creationId xmlns:a16="http://schemas.microsoft.com/office/drawing/2014/main" id="{09FBB32E-2AA2-45D2-9B37-695651612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51140"/>
            <a:ext cx="2023042" cy="23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7997598" cy="72241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ko-KR" altLang="en-US" dirty="0"/>
              <a:t>파일 디스크립터</a:t>
            </a:r>
            <a:r>
              <a:rPr lang="en-US" dirty="0"/>
              <a:t> </a:t>
            </a:r>
            <a:r>
              <a:rPr lang="ko-KR" altLang="en-US" dirty="0"/>
              <a:t>값의 정의</a:t>
            </a:r>
            <a:r>
              <a:rPr lang="en-US" dirty="0"/>
              <a:t> (p. 25)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7173005" cy="4921692"/>
          </a:xfrm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파일 디스크립터는</a:t>
            </a:r>
            <a:r>
              <a:rPr lang="en-US" altLang="ko-KR" dirty="0"/>
              <a:t> 0 </a:t>
            </a:r>
            <a:r>
              <a:rPr lang="ko-KR" altLang="en-US" dirty="0"/>
              <a:t>이상의 정수 값이다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-1</a:t>
            </a:r>
            <a:r>
              <a:rPr lang="ko-KR" altLang="en-US" dirty="0"/>
              <a:t>은 보통 함수 호출 과정의 에러를 나타낸다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모든 프로세스 마다 실행중에는 적어도 </a:t>
            </a:r>
            <a:r>
              <a:rPr lang="en-US" altLang="ko-KR" dirty="0"/>
              <a:t>0, 1, 2 </a:t>
            </a:r>
            <a:r>
              <a:rPr lang="ko-KR" altLang="en-US" dirty="0"/>
              <a:t>값으로 표현되는 세 개의 파일 디스크립터를 가진다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디스크립터 </a:t>
            </a:r>
            <a:r>
              <a:rPr lang="en-US" altLang="ko-KR" dirty="0"/>
              <a:t>0</a:t>
            </a:r>
            <a:r>
              <a:rPr lang="ko-KR" altLang="en-US" dirty="0"/>
              <a:t>은 표준 입력 </a:t>
            </a:r>
            <a:r>
              <a:rPr lang="en-US" altLang="ko-KR" dirty="0"/>
              <a:t>stdin</a:t>
            </a:r>
            <a:r>
              <a:rPr lang="ko-KR" altLang="en-US" dirty="0"/>
              <a:t>을 나타낸다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디스크립터 </a:t>
            </a:r>
            <a:r>
              <a:rPr lang="en-US" altLang="ko-KR" dirty="0"/>
              <a:t>1</a:t>
            </a:r>
            <a:r>
              <a:rPr lang="ko-KR" altLang="en-US" dirty="0"/>
              <a:t>은 표준 출력 </a:t>
            </a:r>
            <a:r>
              <a:rPr lang="en-US" altLang="ko-KR" dirty="0"/>
              <a:t>stdout</a:t>
            </a:r>
            <a:r>
              <a:rPr lang="ko-KR" altLang="en-US" dirty="0"/>
              <a:t>을 나타낸다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디스크립터 </a:t>
            </a:r>
            <a:r>
              <a:rPr lang="en-US" altLang="ko-KR" dirty="0"/>
              <a:t>2</a:t>
            </a:r>
            <a:r>
              <a:rPr lang="ko-KR" altLang="en-US" dirty="0"/>
              <a:t>는 표준 에러 </a:t>
            </a:r>
            <a:r>
              <a:rPr lang="en-US" altLang="ko-KR" dirty="0"/>
              <a:t>stderr</a:t>
            </a:r>
            <a:r>
              <a:rPr lang="ko-KR" altLang="en-US" dirty="0"/>
              <a:t>을 나타낸다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ko-KR" dirty="0"/>
              <a:t>C </a:t>
            </a:r>
            <a:r>
              <a:rPr lang="ko-KR" altLang="en-US" dirty="0"/>
              <a:t>라이브러리에서는 세 개의 정수값을 전 처리기에서 </a:t>
            </a:r>
            <a:r>
              <a:rPr lang="en-US" dirty="0"/>
              <a:t>STDIN_FILENO, STDOUT_FILENO, STDERR_FILENO</a:t>
            </a:r>
            <a:r>
              <a:rPr lang="ko-KR" altLang="en-US" dirty="0"/>
              <a:t>로 각각 정의한다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일반적으로</a:t>
            </a:r>
            <a:r>
              <a:rPr lang="en-US" altLang="ko-KR" dirty="0"/>
              <a:t>, </a:t>
            </a:r>
            <a:r>
              <a:rPr lang="ko-KR" altLang="en-US" dirty="0"/>
              <a:t>표준 입력은 터미널의 입력 장치 키보드에 연결되고</a:t>
            </a:r>
            <a:r>
              <a:rPr lang="en-US" altLang="ko-KR" dirty="0"/>
              <a:t>, </a:t>
            </a:r>
            <a:r>
              <a:rPr lang="ko-KR" altLang="en-US" dirty="0"/>
              <a:t>표준 출력과 표준 에러는 터미널의 출력 장치에 연결된다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표준 파일 디스크립터를 리디렉션</a:t>
            </a:r>
            <a:r>
              <a:rPr lang="en-US" altLang="ko-KR" dirty="0"/>
              <a:t> </a:t>
            </a:r>
            <a:r>
              <a:rPr lang="ko-KR" altLang="en-US" dirty="0"/>
              <a:t>하거나 한 프로레스의 출력을 다른 프로세스의 입력으로 파이프로 연결시킬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54AC-471E-4E45-938D-3E3C154979F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0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Workstation Player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9940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Virtual Machine Ware</a:t>
            </a:r>
          </a:p>
          <a:p>
            <a:pPr lvl="1"/>
            <a:r>
              <a:rPr lang="ko-KR" altLang="en-US" sz="1800" dirty="0"/>
              <a:t>가상 머신을 생성하고 실행하는 프로그램</a:t>
            </a:r>
            <a:endParaRPr lang="en-US" altLang="ko-KR" sz="1800" dirty="0"/>
          </a:p>
          <a:p>
            <a:r>
              <a:rPr lang="ko-KR" altLang="en-US" sz="1800" dirty="0"/>
              <a:t>다운로드 및 설치</a:t>
            </a:r>
            <a:endParaRPr lang="en-US" altLang="ko-KR" sz="1800" dirty="0"/>
          </a:p>
          <a:p>
            <a:pPr lvl="1"/>
            <a:r>
              <a:rPr lang="en-US" sz="1800" dirty="0">
                <a:hlinkClick r:id="rId2"/>
              </a:rPr>
              <a:t>https://www.vmware.com/products/workstation-player.html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CD29-E65C-4210-9AF0-DBC172888C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75" y="2995512"/>
            <a:ext cx="3993256" cy="32003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922" y="2995513"/>
            <a:ext cx="3878184" cy="32003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04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ko-KR" altLang="en-US" dirty="0"/>
              <a:t>파일 디스크립터와 파일</a:t>
            </a:r>
            <a:r>
              <a:rPr lang="en-US" dirty="0"/>
              <a:t> (p. 26)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파일 디스크립터는 모든 것은 파일이라는 철학을 따른다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파일 디스크립터는 일반적인 정규 파일과 기타 파일을 모두 오픈한다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파일 디스크립터는 디렉토리</a:t>
            </a:r>
            <a:r>
              <a:rPr lang="en-US" altLang="ko-KR" sz="2000" dirty="0"/>
              <a:t>, </a:t>
            </a:r>
            <a:r>
              <a:rPr lang="ko-KR" altLang="en-US" sz="2000" dirty="0"/>
              <a:t>장치 파일</a:t>
            </a:r>
            <a:r>
              <a:rPr lang="en-US" altLang="ko-KR" sz="2000" dirty="0"/>
              <a:t>, </a:t>
            </a:r>
            <a:r>
              <a:rPr lang="ko-KR" altLang="en-US" sz="2000" dirty="0"/>
              <a:t>소켓</a:t>
            </a:r>
            <a:r>
              <a:rPr lang="en-US" altLang="ko-KR" sz="2000" dirty="0"/>
              <a:t>, </a:t>
            </a:r>
            <a:r>
              <a:rPr lang="ko-KR" altLang="en-US" sz="2000" dirty="0"/>
              <a:t>파이프</a:t>
            </a:r>
            <a:r>
              <a:rPr lang="en-US" altLang="ko-KR" sz="2000" dirty="0"/>
              <a:t>, futex, FIFO</a:t>
            </a:r>
            <a:r>
              <a:rPr lang="ko-KR" altLang="en-US" sz="2000" dirty="0"/>
              <a:t> 접근시에 사용된다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6285-F96E-4DB8-A1CB-9E50B4AC1E5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65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파일 </a:t>
            </a:r>
            <a:r>
              <a:rPr lang="en-US" altLang="ko-KR" dirty="0"/>
              <a:t>I/O </a:t>
            </a:r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I/O </a:t>
            </a:r>
            <a:r>
              <a:rPr lang="ko-KR" altLang="en-US" dirty="0"/>
              <a:t>함수 호출 절차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I/O </a:t>
            </a:r>
            <a:r>
              <a:rPr lang="ko-KR" altLang="en-US" dirty="0"/>
              <a:t>함수 </a:t>
            </a:r>
            <a:r>
              <a:rPr lang="en-US" altLang="ko-KR" dirty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67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EB6B17-37A7-4414-B144-A92541199E01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4952998" y="3528686"/>
            <a:ext cx="2" cy="192363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39D971-78DE-4630-ADB0-1A29BADD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I/O</a:t>
            </a:r>
            <a:r>
              <a:rPr lang="ko-KR" altLang="en-US" dirty="0"/>
              <a:t> 함수 호출 절차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4376A-31ED-40E7-81DC-E47150A0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59599-509A-4363-8AA3-AB61CA5B0DA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1764-F495-4D8A-8ECC-13D73720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0A249-1142-49D8-B0F2-FF32266A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AF0654E-B39F-4211-83A4-D4A293692432}"/>
              </a:ext>
            </a:extLst>
          </p:cNvPr>
          <p:cNvSpPr/>
          <p:nvPr/>
        </p:nvSpPr>
        <p:spPr>
          <a:xfrm>
            <a:off x="1533241" y="1449704"/>
            <a:ext cx="656880" cy="63681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/>
              <a:t>시작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B9F5F3-4FA7-4E1B-BDDC-12632700148F}"/>
              </a:ext>
            </a:extLst>
          </p:cNvPr>
          <p:cNvCxnSpPr>
            <a:cxnSpLocks/>
            <a:stCxn id="36" idx="3"/>
            <a:endCxn id="16" idx="2"/>
          </p:cNvCxnSpPr>
          <p:nvPr/>
        </p:nvCxnSpPr>
        <p:spPr>
          <a:xfrm>
            <a:off x="6184840" y="5689306"/>
            <a:ext cx="16263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4C2BE3A-7BEF-4FC5-B7E9-0D1D27405F24}"/>
              </a:ext>
            </a:extLst>
          </p:cNvPr>
          <p:cNvSpPr/>
          <p:nvPr/>
        </p:nvSpPr>
        <p:spPr>
          <a:xfrm>
            <a:off x="7811140" y="5384423"/>
            <a:ext cx="631458" cy="609766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/>
              <a:t>종료</a:t>
            </a:r>
            <a:endParaRPr lang="en-US" sz="1600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28E6E45-018B-4D9B-849E-9149062B304A}"/>
              </a:ext>
            </a:extLst>
          </p:cNvPr>
          <p:cNvSpPr/>
          <p:nvPr/>
        </p:nvSpPr>
        <p:spPr>
          <a:xfrm>
            <a:off x="3762791" y="1531129"/>
            <a:ext cx="2376603" cy="47396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열기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sz="2400" dirty="0">
                <a:latin typeface="+mn-ea"/>
              </a:rPr>
              <a:t>open()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B06CF6BA-81A5-4D51-9F5F-3E37DF10CFCC}"/>
              </a:ext>
            </a:extLst>
          </p:cNvPr>
          <p:cNvSpPr/>
          <p:nvPr/>
        </p:nvSpPr>
        <p:spPr>
          <a:xfrm>
            <a:off x="3721158" y="3785610"/>
            <a:ext cx="2463689" cy="47396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>
                <a:latin typeface="+mn-ea"/>
              </a:rPr>
              <a:t>쓰기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sz="2400" dirty="0">
                <a:latin typeface="+mn-ea"/>
              </a:rPr>
              <a:t>write()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C58BE18-2325-4BC5-A3EB-8CFBD1B86A05}"/>
              </a:ext>
            </a:extLst>
          </p:cNvPr>
          <p:cNvSpPr/>
          <p:nvPr/>
        </p:nvSpPr>
        <p:spPr>
          <a:xfrm>
            <a:off x="3721158" y="3054722"/>
            <a:ext cx="2463683" cy="47396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읽기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sz="2400" dirty="0">
                <a:latin typeface="+mn-ea"/>
              </a:rPr>
              <a:t>read()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FB4C865C-50E5-4609-80BF-90C8C0987C9A}"/>
              </a:ext>
            </a:extLst>
          </p:cNvPr>
          <p:cNvSpPr/>
          <p:nvPr/>
        </p:nvSpPr>
        <p:spPr>
          <a:xfrm>
            <a:off x="3721156" y="5452324"/>
            <a:ext cx="2463684" cy="47396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altLang="ko-KR" sz="2400" dirty="0">
                <a:latin typeface="+mn-ea"/>
              </a:rPr>
              <a:t>5. </a:t>
            </a:r>
            <a:r>
              <a:rPr lang="ko-KR" altLang="en-US" sz="2400" dirty="0">
                <a:latin typeface="+mn-ea"/>
              </a:rPr>
              <a:t>닫기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sz="2400" dirty="0">
                <a:latin typeface="+mn-ea"/>
              </a:rPr>
              <a:t>close()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65BF5CA2-C92A-4823-B482-E1CC24A7074C}"/>
              </a:ext>
            </a:extLst>
          </p:cNvPr>
          <p:cNvSpPr/>
          <p:nvPr/>
        </p:nvSpPr>
        <p:spPr>
          <a:xfrm>
            <a:off x="3721158" y="4483498"/>
            <a:ext cx="2463682" cy="47396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altLang="ko-KR" sz="2400" dirty="0">
                <a:latin typeface="+mn-ea"/>
              </a:rPr>
              <a:t>4. </a:t>
            </a:r>
            <a:r>
              <a:rPr lang="ko-KR" altLang="en-US" sz="2400" dirty="0">
                <a:latin typeface="+mn-ea"/>
              </a:rPr>
              <a:t>위치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sz="2400" dirty="0">
                <a:latin typeface="+mn-ea"/>
              </a:rPr>
              <a:t>lseek()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F50EDA7-FCDD-46AF-8C13-35BBA39256E1}"/>
              </a:ext>
            </a:extLst>
          </p:cNvPr>
          <p:cNvSpPr/>
          <p:nvPr/>
        </p:nvSpPr>
        <p:spPr>
          <a:xfrm>
            <a:off x="7916124" y="1745602"/>
            <a:ext cx="1140675" cy="330032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>
                <a:latin typeface="+mn-ea"/>
              </a:rPr>
              <a:t>선택 사항</a:t>
            </a:r>
            <a:endParaRPr lang="en-US" sz="1600" dirty="0">
              <a:latin typeface="+mn-ea"/>
            </a:endParaRP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C33343B2-5C45-40C7-AD15-37A3274083C4}"/>
              </a:ext>
            </a:extLst>
          </p:cNvPr>
          <p:cNvSpPr/>
          <p:nvPr/>
        </p:nvSpPr>
        <p:spPr>
          <a:xfrm>
            <a:off x="4623287" y="2293201"/>
            <a:ext cx="655611" cy="473964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D2860-E18F-41D2-95F9-F82A21C27288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4951093" y="2005093"/>
            <a:ext cx="0" cy="2881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꺾인 연결선 28">
            <a:extLst>
              <a:ext uri="{FF2B5EF4-FFF2-40B4-BE49-F238E27FC236}">
                <a16:creationId xmlns:a16="http://schemas.microsoft.com/office/drawing/2014/main" id="{D1D37E3E-B1C5-46BB-8527-4DC3BA1FE2EA}"/>
              </a:ext>
            </a:extLst>
          </p:cNvPr>
          <p:cNvCxnSpPr>
            <a:cxnSpLocks/>
            <a:stCxn id="33" idx="1"/>
            <a:endCxn id="8" idx="1"/>
          </p:cNvCxnSpPr>
          <p:nvPr/>
        </p:nvCxnSpPr>
        <p:spPr>
          <a:xfrm rot="10800000" flipH="1">
            <a:off x="3721157" y="2530184"/>
            <a:ext cx="902129" cy="1492409"/>
          </a:xfrm>
          <a:prstGeom prst="bentConnector3">
            <a:avLst>
              <a:gd name="adj1" fmla="val -77830"/>
            </a:avLst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꺾인 연결선 28">
            <a:extLst>
              <a:ext uri="{FF2B5EF4-FFF2-40B4-BE49-F238E27FC236}">
                <a16:creationId xmlns:a16="http://schemas.microsoft.com/office/drawing/2014/main" id="{94D98543-7AFA-4CDE-AD93-85C47710F60B}"/>
              </a:ext>
            </a:extLst>
          </p:cNvPr>
          <p:cNvCxnSpPr>
            <a:cxnSpLocks/>
            <a:stCxn id="37" idx="1"/>
            <a:endCxn id="8" idx="1"/>
          </p:cNvCxnSpPr>
          <p:nvPr/>
        </p:nvCxnSpPr>
        <p:spPr>
          <a:xfrm rot="10800000" flipH="1">
            <a:off x="3721157" y="2530184"/>
            <a:ext cx="902129" cy="2190297"/>
          </a:xfrm>
          <a:prstGeom prst="bentConnector3">
            <a:avLst>
              <a:gd name="adj1" fmla="val -77830"/>
            </a:avLst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1ACD08-3A7B-4D72-9A96-A146F417FBDB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4951093" y="2767165"/>
            <a:ext cx="1907" cy="28755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꺾인 연결선 28">
            <a:extLst>
              <a:ext uri="{FF2B5EF4-FFF2-40B4-BE49-F238E27FC236}">
                <a16:creationId xmlns:a16="http://schemas.microsoft.com/office/drawing/2014/main" id="{397C309A-9AD9-43CD-A398-ADCFF3CFC435}"/>
              </a:ext>
            </a:extLst>
          </p:cNvPr>
          <p:cNvCxnSpPr>
            <a:cxnSpLocks/>
            <a:stCxn id="8" idx="3"/>
            <a:endCxn id="34" idx="3"/>
          </p:cNvCxnSpPr>
          <p:nvPr/>
        </p:nvCxnSpPr>
        <p:spPr>
          <a:xfrm>
            <a:off x="5278898" y="2530183"/>
            <a:ext cx="905943" cy="761521"/>
          </a:xfrm>
          <a:prstGeom prst="bentConnector3">
            <a:avLst>
              <a:gd name="adj1" fmla="val 186514"/>
            </a:avLst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꺾인 연결선 28">
            <a:extLst>
              <a:ext uri="{FF2B5EF4-FFF2-40B4-BE49-F238E27FC236}">
                <a16:creationId xmlns:a16="http://schemas.microsoft.com/office/drawing/2014/main" id="{F5FC46D7-9169-42ED-A2AA-584F932D04FA}"/>
              </a:ext>
            </a:extLst>
          </p:cNvPr>
          <p:cNvCxnSpPr>
            <a:cxnSpLocks/>
            <a:stCxn id="8" idx="3"/>
            <a:endCxn id="33" idx="3"/>
          </p:cNvCxnSpPr>
          <p:nvPr/>
        </p:nvCxnSpPr>
        <p:spPr>
          <a:xfrm>
            <a:off x="5278898" y="2530183"/>
            <a:ext cx="905949" cy="1492409"/>
          </a:xfrm>
          <a:prstGeom prst="bentConnector3">
            <a:avLst>
              <a:gd name="adj1" fmla="val 186514"/>
            </a:avLst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꺾인 연결선 28">
            <a:extLst>
              <a:ext uri="{FF2B5EF4-FFF2-40B4-BE49-F238E27FC236}">
                <a16:creationId xmlns:a16="http://schemas.microsoft.com/office/drawing/2014/main" id="{3BCB8496-2B3B-4DD0-B647-F95C87E5852F}"/>
              </a:ext>
            </a:extLst>
          </p:cNvPr>
          <p:cNvCxnSpPr>
            <a:cxnSpLocks/>
            <a:stCxn id="8" idx="3"/>
            <a:endCxn id="37" idx="3"/>
          </p:cNvCxnSpPr>
          <p:nvPr/>
        </p:nvCxnSpPr>
        <p:spPr>
          <a:xfrm>
            <a:off x="5278898" y="2530183"/>
            <a:ext cx="905942" cy="2190297"/>
          </a:xfrm>
          <a:prstGeom prst="bentConnector3">
            <a:avLst>
              <a:gd name="adj1" fmla="val 187415"/>
            </a:avLst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EF98F0-6306-45A8-9DB3-814EF56B5AA9}"/>
              </a:ext>
            </a:extLst>
          </p:cNvPr>
          <p:cNvCxnSpPr>
            <a:cxnSpLocks/>
            <a:stCxn id="9" idx="6"/>
            <a:endCxn id="18" idx="1"/>
          </p:cNvCxnSpPr>
          <p:nvPr/>
        </p:nvCxnSpPr>
        <p:spPr>
          <a:xfrm>
            <a:off x="2190121" y="1768111"/>
            <a:ext cx="157267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42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open()      (p. 26)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18A2-716B-46DB-BD48-1C0E62DCF00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993466"/>
              </p:ext>
            </p:extLst>
          </p:nvPr>
        </p:nvGraphicFramePr>
        <p:xfrm>
          <a:off x="681038" y="1255712"/>
          <a:ext cx="8543926" cy="49287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960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0431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5027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이름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open()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970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설명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파일이 열리면 파일 디스크립터가 지정된다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지정된 파일이 존재하지 않으면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플래그에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O_CREAT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지정된 경우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open ()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의해 새로운 파일이 생성된다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5525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문법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#include &lt;sys/</a:t>
                      </a:r>
                      <a:r>
                        <a:rPr lang="en-US" sz="1800" u="none" strike="noStrike" baseline="0" dirty="0" err="1"/>
                        <a:t>types.h</a:t>
                      </a:r>
                      <a:r>
                        <a:rPr lang="en-US" sz="1800" u="none" strike="noStrike" baseline="0" dirty="0"/>
                        <a:t>&gt;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#include &lt;sys/</a:t>
                      </a:r>
                      <a:r>
                        <a:rPr lang="en-US" sz="1800" u="none" strike="noStrike" baseline="0" dirty="0" err="1"/>
                        <a:t>stat.h</a:t>
                      </a:r>
                      <a:r>
                        <a:rPr lang="en-US" sz="1800" u="none" strike="noStrike" baseline="0" dirty="0"/>
                        <a:t>&gt;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#include &lt;</a:t>
                      </a:r>
                      <a:r>
                        <a:rPr lang="en-US" sz="1800" u="none" strike="noStrike" baseline="0" dirty="0" err="1"/>
                        <a:t>fcntl.h</a:t>
                      </a:r>
                      <a:r>
                        <a:rPr lang="en-US" sz="1800" u="none" strike="noStrike" baseline="0" dirty="0"/>
                        <a:t>&gt;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int open(const char *name, int flags);</a:t>
                      </a:r>
                    </a:p>
                    <a:p>
                      <a:pPr algn="l"/>
                      <a:r>
                        <a:rPr lang="fr-FR" sz="1800" u="none" strike="noStrike" baseline="0" dirty="0"/>
                        <a:t>int open(const char *name, int flags, mode_t mode);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64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리턴값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파일 디스크립터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12614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예제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int fd = open("/home/kidd/madagascar", O_RDONLY);</a:t>
                      </a:r>
                    </a:p>
                    <a:p>
                      <a:pPr algn="l"/>
                      <a:r>
                        <a:rPr lang="en-US" sz="1800" u="none" strike="noStrike" kern="1200" baseline="0" dirty="0"/>
                        <a:t>O_RDONLY</a:t>
                      </a:r>
                      <a:r>
                        <a:rPr lang="en-US" sz="1800" dirty="0"/>
                        <a:t> : </a:t>
                      </a:r>
                      <a:r>
                        <a:rPr lang="ko-KR" altLang="en-US" sz="1800" dirty="0"/>
                        <a:t>읽기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전용</a:t>
                      </a:r>
                      <a:endParaRPr lang="en-US" altLang="ko-KR" sz="1800" dirty="0"/>
                    </a:p>
                    <a:p>
                      <a:pPr algn="l"/>
                      <a:r>
                        <a:rPr lang="en-US" sz="1800" u="none" strike="noStrike" kern="1200" baseline="0" dirty="0"/>
                        <a:t>O_WRONLY</a:t>
                      </a:r>
                      <a:r>
                        <a:rPr lang="en-US" sz="1800" dirty="0"/>
                        <a:t> : </a:t>
                      </a:r>
                      <a:r>
                        <a:rPr lang="ko-KR" altLang="en-US" sz="1800" dirty="0"/>
                        <a:t>쓰기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전용</a:t>
                      </a:r>
                      <a:endParaRPr lang="en-US" altLang="ko-KR" sz="1800" dirty="0"/>
                    </a:p>
                    <a:p>
                      <a:pPr algn="l"/>
                      <a:r>
                        <a:rPr lang="en-US" sz="1800" u="none" strike="noStrike" kern="1200" baseline="0" dirty="0"/>
                        <a:t>O_RDWR </a:t>
                      </a:r>
                      <a:r>
                        <a:rPr lang="en-US" sz="1800" dirty="0"/>
                        <a:t>  : </a:t>
                      </a:r>
                      <a:r>
                        <a:rPr lang="ko-KR" altLang="en-US" sz="1800" dirty="0"/>
                        <a:t>읽고 쓰기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0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creat()      (p. 31)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4EE7-6206-4760-961A-7A93821FDEB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334900"/>
              </p:ext>
            </p:extLst>
          </p:nvPr>
        </p:nvGraphicFramePr>
        <p:xfrm>
          <a:off x="681038" y="1287054"/>
          <a:ext cx="8543926" cy="48697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440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19951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이름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creat</a:t>
                      </a:r>
                      <a:r>
                        <a:rPr lang="en-US" sz="1800" dirty="0"/>
                        <a:t>()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기능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새로운 파일을 생성하거나 기존 파일을 덮어 쓴다</a:t>
                      </a:r>
                      <a:r>
                        <a:rPr lang="en-US" altLang="ko-K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설명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아래의 함수 호출은</a:t>
                      </a: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         creat(path, mode)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다음의 호출과 동일하다</a:t>
                      </a:r>
                      <a:r>
                        <a:rPr lang="en-US" altLang="ko-KR" sz="1800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         open(path, O_WRONLY|O_CREAT|O_TRUNC, mode)</a:t>
                      </a:r>
                      <a:endParaRPr lang="en-US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382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문법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#include &lt;sys/types.h&gt;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#include &lt;sys/stat.h&gt;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#include &lt;fcntl.h&gt;</a:t>
                      </a:r>
                    </a:p>
                    <a:p>
                      <a:pPr algn="l"/>
                      <a:r>
                        <a:rPr lang="fr-FR" sz="1800" u="none" strike="noStrike" baseline="0" dirty="0"/>
                        <a:t>int creat(const char *name mode_t mode);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6304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리턴값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파일 디스크립터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예제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int fd = creat( filename, 0644 );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if (fd == −1)</a:t>
                      </a:r>
                    </a:p>
                    <a:p>
                      <a:pPr algn="l"/>
                      <a:r>
                        <a:rPr lang="en-US" sz="1800" u="none" strike="noStrike" baseline="0" dirty="0"/>
                        <a:t>    /* error */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26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read()      (p. 32)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02C2-D2D4-43BA-BE25-69078B482A8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299263"/>
              </p:ext>
            </p:extLst>
          </p:nvPr>
        </p:nvGraphicFramePr>
        <p:xfrm>
          <a:off x="681038" y="1255712"/>
          <a:ext cx="8543926" cy="5120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5808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346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이름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read</a:t>
                      </a:r>
                      <a:r>
                        <a:rPr lang="en-US" sz="1800" dirty="0"/>
                        <a:t>( 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5604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read()</a:t>
                      </a:r>
                      <a:r>
                        <a:rPr lang="ko-KR" alt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는 파일 디스크립터 </a:t>
                      </a:r>
                      <a:r>
                        <a:rPr lang="en-US" altLang="ko-K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</a:t>
                      </a:r>
                      <a:r>
                        <a:rPr lang="ko-KR" alt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buf</a:t>
                      </a:r>
                      <a:r>
                        <a:rPr lang="ko-KR" alt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로 시작하는 버퍼로 </a:t>
                      </a:r>
                      <a:r>
                        <a:rPr lang="en-US" altLang="ko-K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</a:t>
                      </a:r>
                      <a:r>
                        <a:rPr lang="ko-KR" alt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바이트 만큼 읽으려고 시도한다</a:t>
                      </a:r>
                      <a:r>
                        <a:rPr lang="en-US" altLang="ko-K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5604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문법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#include &lt;unistd.h&gt;</a:t>
                      </a:r>
                      <a:endParaRPr lang="fr-FR" sz="1800" u="none" strike="noStrike" baseline="0" dirty="0"/>
                    </a:p>
                    <a:p>
                      <a:pPr algn="l"/>
                      <a:r>
                        <a:rPr lang="en-US" sz="1800" u="none" strike="noStrike" baseline="0" dirty="0"/>
                        <a:t>ssize_t read (int fd, void *buf, size_t len);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22152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리턴값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성공시</a:t>
                      </a:r>
                      <a:endParaRPr lang="en-US" altLang="ko-K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읽은 바이트 수가 리턴되고 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</a:t>
                      </a: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은 파일의 끝을 나타냄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파일 위치는 이 수만큼 전진한다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 숫자가 요청 된 바이트 수보다 작으면 오류가 아니다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현재 사용할 수있는 바이트 수가 더 적기 때문이다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파일의 끝이나 파일이나 터미널에서 읽는 경우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시그널에 의햇 중단되는 경우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에러시 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 반환되고 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errno</a:t>
                      </a: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가 적절하게 설정됩니다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 경우 파일 위치 변경 여부는 정의되지 않았다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가 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SSIZE_MAX</a:t>
                      </a:r>
                      <a:r>
                        <a:rPr lang="ko-KR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보다 큰 경우의 결과는 정의되지 않는다</a:t>
                      </a:r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8006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예제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788"/>
                          </a:solidFill>
                          <a:latin typeface="Consolas" panose="020B0609020204030204" pitchFamily="49" charset="0"/>
                        </a:rPr>
                        <a:t>unsigned long </a:t>
                      </a:r>
                      <a:r>
                        <a:rPr lang="en-US" sz="18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word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sz="1800" b="1" dirty="0">
                          <a:solidFill>
                            <a:srgbClr val="007788"/>
                          </a:solidFill>
                          <a:latin typeface="Consolas" panose="020B0609020204030204" pitchFamily="49" charset="0"/>
                        </a:rPr>
                        <a:t>ssize_t </a:t>
                      </a:r>
                      <a:r>
                        <a:rPr lang="en-US" sz="18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 </a:t>
                      </a:r>
                      <a:r>
                        <a:rPr lang="en-US" sz="18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read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fd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&amp;</a:t>
                      </a:r>
                      <a:r>
                        <a:rPr lang="en-US" sz="18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word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1" dirty="0">
                          <a:solidFill>
                            <a:srgbClr val="006699"/>
                          </a:solidFill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007788"/>
                          </a:solidFill>
                          <a:latin typeface="Consolas" panose="020B0609020204030204" pitchFamily="49" charset="0"/>
                        </a:rPr>
                        <a:t>unsigned long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  <a:b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sz="1800" b="1" dirty="0">
                          <a:solidFill>
                            <a:srgbClr val="006699"/>
                          </a:solidFill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nr </a:t>
                      </a:r>
                      <a:r>
                        <a:rPr lang="en-US" sz="18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1800" dirty="0">
                          <a:solidFill>
                            <a:srgbClr val="AA0000"/>
                          </a:solidFill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solidFill>
                            <a:srgbClr val="FF66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800" i="1" dirty="0">
                          <a:solidFill>
                            <a:srgbClr val="35586C"/>
                          </a:solidFill>
                          <a:latin typeface="Consolas" panose="020B0609020204030204" pitchFamily="49" charset="0"/>
                        </a:rPr>
                        <a:t>/* error */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885080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 dirty="0"/>
              <a:t>리눅스 시스템 프로그래밍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write()       (p. 36)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E8AD-3E91-439A-8607-DBE053CD77DB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947193"/>
              </p:ext>
            </p:extLst>
          </p:nvPr>
        </p:nvGraphicFramePr>
        <p:xfrm>
          <a:off x="681038" y="1188710"/>
          <a:ext cx="8543926" cy="503035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5808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3755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이름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write</a:t>
                      </a:r>
                      <a:r>
                        <a:rPr lang="en-US" sz="1800" dirty="0"/>
                        <a:t>( 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6066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write ()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buf</a:t>
                      </a:r>
                      <a:r>
                        <a:rPr lang="ko-KR" altLang="en-US" dirty="0"/>
                        <a:t>에서 시작하는 버퍼에서 파일 디스크립터 </a:t>
                      </a:r>
                      <a:r>
                        <a:rPr lang="en-US" altLang="ko-KR" dirty="0"/>
                        <a:t>fd</a:t>
                      </a:r>
                      <a:r>
                        <a:rPr lang="ko-KR" altLang="en-US" dirty="0"/>
                        <a:t>가 가리키는 파일까지 최대 </a:t>
                      </a:r>
                      <a:r>
                        <a:rPr lang="en-US" altLang="ko-KR" dirty="0"/>
                        <a:t>count </a:t>
                      </a:r>
                      <a:r>
                        <a:rPr lang="ko-KR" altLang="en-US" dirty="0"/>
                        <a:t>바이트를 쓰려고 시도한다</a:t>
                      </a:r>
                      <a:r>
                        <a:rPr lang="en-US" altLang="ko-KR" dirty="0"/>
                        <a:t>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6066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문법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#include &lt;unistd.h&gt;</a:t>
                      </a:r>
                      <a:endParaRPr lang="fr-FR" sz="1800" u="none" strike="noStrike" baseline="0" dirty="0"/>
                    </a:p>
                    <a:p>
                      <a:pPr algn="l"/>
                      <a:r>
                        <a:rPr lang="en-US" sz="1800" u="none" strike="noStrike" baseline="0" dirty="0"/>
                        <a:t>ssize_t write (int fd, const void *buf, size_t count);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2313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리턴값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성공시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기록 된 바이트 수가 리턴됩니다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기록되지 않았 음을 나타냄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리턴값이 요청 된 바이트 수보다 작 으면 오류가 아닙니다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디스크 장치가 가득 차서 예를 들어 이런 일이 발생할 수 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에러시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-1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반환되고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errno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적절하게 설정됩니다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이고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일반 파일을 참조하면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()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오류 상태를 반환 할 수 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발견되지 않거나 오류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발견이 수행되지 않으면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리턴됩니다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442610"/>
                  </a:ext>
                </a:extLst>
              </a:tr>
              <a:tr h="10399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예제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6699"/>
                          </a:solidFill>
                          <a:latin typeface="Consolas" panose="020B0609020204030204" pitchFamily="49" charset="0"/>
                        </a:rPr>
                        <a:t>const </a:t>
                      </a:r>
                      <a:r>
                        <a:rPr lang="en-US" sz="1400" b="1" dirty="0">
                          <a:solidFill>
                            <a:srgbClr val="007788"/>
                          </a:solidFill>
                          <a:latin typeface="Consolas" panose="020B0609020204030204" pitchFamily="49" charset="0"/>
                        </a:rPr>
                        <a:t>char </a:t>
                      </a:r>
                      <a:r>
                        <a:rPr lang="en-US" sz="14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buf </a:t>
                      </a:r>
                      <a:r>
                        <a:rPr lang="en-US" sz="14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 </a:t>
                      </a:r>
                      <a:r>
                        <a:rPr lang="en-US" sz="1400" dirty="0">
                          <a:solidFill>
                            <a:srgbClr val="CC3300"/>
                          </a:solidFill>
                          <a:latin typeface="Consolas" panose="020B0609020204030204" pitchFamily="49" charset="0"/>
                        </a:rPr>
                        <a:t>"My ship is solid!"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sz="1400" b="1" dirty="0">
                          <a:solidFill>
                            <a:srgbClr val="007788"/>
                          </a:solidFill>
                          <a:latin typeface="Consolas" panose="020B0609020204030204" pitchFamily="49" charset="0"/>
                        </a:rPr>
                        <a:t>ssize_t 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nr </a:t>
                      </a:r>
                      <a:r>
                        <a:rPr lang="en-US" sz="14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 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write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fd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buf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strlen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buf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1400" i="1" dirty="0">
                          <a:solidFill>
                            <a:srgbClr val="35586C"/>
                          </a:solidFill>
                          <a:latin typeface="Consolas" panose="020B0609020204030204" pitchFamily="49" charset="0"/>
                        </a:rPr>
                        <a:t>//write the string in 'buf' to 'fd'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sz="1400" b="1" dirty="0">
                          <a:solidFill>
                            <a:srgbClr val="006699"/>
                          </a:solidFill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nr </a:t>
                      </a:r>
                      <a:r>
                        <a:rPr lang="en-US" sz="14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1400" dirty="0">
                          <a:solidFill>
                            <a:srgbClr val="AA0000"/>
                          </a:solidFill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400" dirty="0">
                          <a:solidFill>
                            <a:srgbClr val="FF66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i="1" dirty="0">
                          <a:solidFill>
                            <a:srgbClr val="35586C"/>
                          </a:solidFill>
                          <a:latin typeface="Consolas" panose="020B0609020204030204" pitchFamily="49" charset="0"/>
                        </a:rPr>
                        <a:t>/* error */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102805"/>
                  </a:ext>
                </a:extLst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7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lseek()      (p. 46)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4FB0-CEB4-42BC-BBCE-3712540EE8D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867410"/>
              </p:ext>
            </p:extLst>
          </p:nvPr>
        </p:nvGraphicFramePr>
        <p:xfrm>
          <a:off x="681038" y="1255711"/>
          <a:ext cx="8543926" cy="50858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1580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442346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043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이름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lseek</a:t>
                      </a:r>
                      <a:r>
                        <a:rPr lang="en-US" sz="1800" dirty="0"/>
                        <a:t>( 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3732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기능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파일의 읽거나 쓰는 위치를 지정한다</a:t>
                      </a:r>
                      <a:r>
                        <a:rPr lang="en-US" altLang="ko-KR" dirty="0"/>
                        <a:t>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9330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문법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#include &lt;sys/</a:t>
                      </a:r>
                      <a:r>
                        <a:rPr lang="en-US" dirty="0" err="1">
                          <a:effectLst/>
                        </a:rPr>
                        <a:t>types.h</a:t>
                      </a:r>
                      <a:r>
                        <a:rPr lang="en-US" dirty="0">
                          <a:effectLst/>
                        </a:rPr>
                        <a:t>&gt;</a:t>
                      </a:r>
                    </a:p>
                    <a:p>
                      <a:pPr algn="l"/>
                      <a:r>
                        <a:rPr lang="en-US" dirty="0">
                          <a:effectLst/>
                        </a:rPr>
                        <a:t>#include &lt;</a:t>
                      </a:r>
                      <a:r>
                        <a:rPr lang="en-US" dirty="0" err="1">
                          <a:effectLst/>
                        </a:rPr>
                        <a:t>unistd.h</a:t>
                      </a:r>
                      <a:r>
                        <a:rPr lang="en-US" dirty="0">
                          <a:effectLst/>
                        </a:rPr>
                        <a:t>&gt;</a:t>
                      </a:r>
                    </a:p>
                    <a:p>
                      <a:pPr algn="l"/>
                      <a:r>
                        <a:rPr lang="en-US" dirty="0">
                          <a:effectLst/>
                        </a:rPr>
                        <a:t>off_t lseek(int fd, off_t offset, int whence);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17727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1800" dirty="0">
                          <a:latin typeface="+mn-lt"/>
                        </a:rPr>
                        <a:t>lseek()</a:t>
                      </a:r>
                      <a:r>
                        <a:rPr lang="ko-KR" altLang="en-US" sz="1800" dirty="0">
                          <a:latin typeface="+mn-lt"/>
                        </a:rPr>
                        <a:t>는 </a:t>
                      </a:r>
                      <a:r>
                        <a:rPr lang="en-US" altLang="ko-KR" sz="1800" dirty="0">
                          <a:latin typeface="+mn-lt"/>
                        </a:rPr>
                        <a:t>whence </a:t>
                      </a:r>
                      <a:r>
                        <a:rPr lang="ko-KR" altLang="en-US" sz="1800" dirty="0">
                          <a:latin typeface="+mn-lt"/>
                        </a:rPr>
                        <a:t>인수에 따라 파일 디스크립터 </a:t>
                      </a:r>
                      <a:r>
                        <a:rPr lang="en-US" altLang="ko-KR" sz="1800" dirty="0">
                          <a:latin typeface="+mn-lt"/>
                        </a:rPr>
                        <a:t>fd</a:t>
                      </a:r>
                      <a:r>
                        <a:rPr lang="ko-KR" altLang="en-US" sz="1800" dirty="0">
                          <a:latin typeface="+mn-lt"/>
                        </a:rPr>
                        <a:t>의 파일 오프셋을 설정한다</a:t>
                      </a:r>
                      <a:r>
                        <a:rPr lang="en-US" altLang="ko-KR" sz="1800" dirty="0">
                          <a:latin typeface="+mn-lt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whence </a:t>
                      </a:r>
                      <a:r>
                        <a:rPr lang="ko-KR" altLang="en-US" sz="1800" dirty="0">
                          <a:latin typeface="+mn-lt"/>
                        </a:rPr>
                        <a:t>인수</a:t>
                      </a:r>
                      <a:endParaRPr lang="en-US" altLang="ko-KR" sz="1800" dirty="0">
                        <a:latin typeface="+mn-lt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SEEK_SET</a:t>
                      </a:r>
                      <a:r>
                        <a:rPr lang="en-US" sz="1800" dirty="0">
                          <a:latin typeface="+mn-lt"/>
                        </a:rPr>
                        <a:t>  : </a:t>
                      </a:r>
                      <a:r>
                        <a:rPr lang="ko-KR" altLang="en-US" sz="1800" dirty="0">
                          <a:latin typeface="+mn-lt"/>
                        </a:rPr>
                        <a:t>파일 오프셋 </a:t>
                      </a:r>
                      <a:r>
                        <a:rPr lang="en-US" altLang="ko-KR" sz="1800" dirty="0">
                          <a:latin typeface="+mn-lt"/>
                        </a:rPr>
                        <a:t>=</a:t>
                      </a:r>
                      <a:r>
                        <a:rPr lang="ko-KR" altLang="en-US" sz="1800" dirty="0">
                          <a:latin typeface="+mn-lt"/>
                        </a:rPr>
                        <a:t> </a:t>
                      </a:r>
                      <a:r>
                        <a:rPr lang="en-US" altLang="ko-KR" sz="1800" dirty="0">
                          <a:latin typeface="+mn-lt"/>
                        </a:rPr>
                        <a:t>offset</a:t>
                      </a:r>
                      <a:endParaRPr lang="en-US" sz="1800" dirty="0">
                        <a:latin typeface="+mn-lt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SEEK_CUR : </a:t>
                      </a:r>
                      <a:r>
                        <a:rPr lang="ko-KR" altLang="en-US" sz="1800" dirty="0">
                          <a:latin typeface="+mn-lt"/>
                        </a:rPr>
                        <a:t>파일 오프셋 </a:t>
                      </a:r>
                      <a:r>
                        <a:rPr lang="en-US" altLang="ko-KR" sz="1800" dirty="0">
                          <a:latin typeface="+mn-lt"/>
                        </a:rPr>
                        <a:t>=</a:t>
                      </a:r>
                      <a:r>
                        <a:rPr lang="ko-KR" altLang="en-US" sz="1800" dirty="0">
                          <a:latin typeface="+mn-lt"/>
                        </a:rPr>
                        <a:t> 현재 위치 </a:t>
                      </a:r>
                      <a:r>
                        <a:rPr lang="en-US" altLang="ko-KR" sz="1800" dirty="0">
                          <a:latin typeface="+mn-lt"/>
                        </a:rPr>
                        <a:t>+ offset</a:t>
                      </a:r>
                      <a:endParaRPr lang="en-US" sz="1800" dirty="0">
                        <a:latin typeface="+mn-lt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SEEK_END</a:t>
                      </a:r>
                      <a:r>
                        <a:rPr lang="en-US" sz="1800" dirty="0">
                          <a:latin typeface="+mn-lt"/>
                        </a:rPr>
                        <a:t> : </a:t>
                      </a:r>
                      <a:r>
                        <a:rPr lang="ko-KR" altLang="en-US" sz="1800" dirty="0">
                          <a:latin typeface="+mn-lt"/>
                        </a:rPr>
                        <a:t>파일 오프셋 </a:t>
                      </a:r>
                      <a:r>
                        <a:rPr lang="en-US" altLang="ko-KR" sz="1800" dirty="0">
                          <a:latin typeface="+mn-lt"/>
                        </a:rPr>
                        <a:t>=</a:t>
                      </a:r>
                      <a:r>
                        <a:rPr lang="ko-KR" altLang="en-US" sz="1800" dirty="0">
                          <a:latin typeface="+mn-lt"/>
                        </a:rPr>
                        <a:t> 파일 크기 </a:t>
                      </a:r>
                      <a:r>
                        <a:rPr lang="en-US" altLang="ko-KR" sz="1800" dirty="0">
                          <a:latin typeface="+mn-lt"/>
                        </a:rPr>
                        <a:t>+ offset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653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리턴값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ko-KR" altLang="en-US" sz="1800" dirty="0">
                          <a:latin typeface="+mn-lt"/>
                          <a:cs typeface="Times New Roman" panose="02020603050405020304" pitchFamily="18" charset="0"/>
                        </a:rPr>
                        <a:t>성공시 </a:t>
                      </a:r>
                      <a:r>
                        <a:rPr lang="en-US" altLang="ko-KR" sz="1800" dirty="0">
                          <a:latin typeface="+mn-lt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800" dirty="0">
                          <a:latin typeface="+mn-lt"/>
                          <a:cs typeface="Times New Roman" panose="02020603050405020304" pitchFamily="18" charset="0"/>
                        </a:rPr>
                        <a:t>파일 시작에서 바이트 단위의 오프셋 위치를 반환한다</a:t>
                      </a:r>
                      <a:r>
                        <a:rPr lang="en-US" altLang="ko-KR" sz="1800" dirty="0">
                          <a:latin typeface="+mn-lt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ko-KR" altLang="en-US" sz="1800" dirty="0">
                          <a:latin typeface="+mn-lt"/>
                          <a:cs typeface="Times New Roman" panose="02020603050405020304" pitchFamily="18" charset="0"/>
                        </a:rPr>
                        <a:t>오류시</a:t>
                      </a:r>
                      <a:r>
                        <a:rPr lang="en-US" altLang="ko-KR" sz="1800" dirty="0">
                          <a:latin typeface="+mn-lt"/>
                          <a:cs typeface="Times New Roman" panose="02020603050405020304" pitchFamily="18" charset="0"/>
                        </a:rPr>
                        <a:t> : -1</a:t>
                      </a:r>
                      <a:r>
                        <a:rPr lang="ko-KR" altLang="en-US" sz="1800" dirty="0">
                          <a:latin typeface="+mn-lt"/>
                          <a:cs typeface="Times New Roman" panose="02020603050405020304" pitchFamily="18" charset="0"/>
                        </a:rPr>
                        <a:t>이 리턴되고 오류를 나타내도록 </a:t>
                      </a:r>
                      <a:r>
                        <a:rPr lang="en-US" altLang="ko-KR" sz="1800" dirty="0">
                          <a:latin typeface="+mn-lt"/>
                          <a:cs typeface="Times New Roman" panose="02020603050405020304" pitchFamily="18" charset="0"/>
                        </a:rPr>
                        <a:t>errno</a:t>
                      </a:r>
                      <a:r>
                        <a:rPr lang="ko-KR" altLang="en-US" sz="1800" dirty="0">
                          <a:latin typeface="+mn-lt"/>
                          <a:cs typeface="Times New Roman" panose="02020603050405020304" pitchFamily="18" charset="0"/>
                        </a:rPr>
                        <a:t>가 설정된다</a:t>
                      </a:r>
                      <a:r>
                        <a:rPr lang="en-US" altLang="ko-KR" sz="1800" dirty="0">
                          <a:latin typeface="+mn-lt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  <a:tr h="8045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예제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off_t </a:t>
                      </a:r>
                      <a:r>
                        <a:rPr lang="en-US" sz="1600" dirty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ret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en-US" sz="1600" dirty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ret </a:t>
                      </a:r>
                      <a:r>
                        <a:rPr lang="en-US" sz="16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 </a:t>
                      </a:r>
                      <a:r>
                        <a:rPr lang="en-US" sz="1600" dirty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lseek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fd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</a:t>
                      </a:r>
                      <a:r>
                        <a:rPr lang="en-US" sz="1600" b="1" dirty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off_t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600" dirty="0">
                          <a:solidFill>
                            <a:srgbClr val="FF6600"/>
                          </a:solidFill>
                          <a:latin typeface="Consolas" panose="020B0609020204030204" pitchFamily="49" charset="0"/>
                        </a:rPr>
                        <a:t>1825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SEEK_SET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ret </a:t>
                      </a:r>
                      <a:r>
                        <a:rPr lang="en-US" sz="1600" dirty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off_t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600" dirty="0">
                          <a:solidFill>
                            <a:srgbClr val="AB0000"/>
                          </a:solidFill>
                          <a:latin typeface="Consolas" panose="020B0609020204030204" pitchFamily="49" charset="0"/>
                        </a:rPr>
                        <a:t>−</a:t>
                      </a:r>
                      <a:r>
                        <a:rPr lang="en-US" sz="1600" dirty="0">
                          <a:solidFill>
                            <a:srgbClr val="FF66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600" i="1" dirty="0">
                          <a:solidFill>
                            <a:srgbClr val="35586C"/>
                          </a:solidFill>
                          <a:latin typeface="Consolas" panose="020B0609020204030204" pitchFamily="49" charset="0"/>
                        </a:rPr>
                        <a:t>/* error */</a:t>
                      </a:r>
                      <a:endParaRPr lang="en-US" sz="18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745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274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close()      (p. 45)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0E54-818F-40BE-9918-BE6F5B6C750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94268"/>
              </p:ext>
            </p:extLst>
          </p:nvPr>
        </p:nvGraphicFramePr>
        <p:xfrm>
          <a:off x="681038" y="1255712"/>
          <a:ext cx="8543926" cy="43937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5808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445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이름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close</a:t>
                      </a:r>
                      <a:r>
                        <a:rPr lang="en-US" sz="1800" dirty="0"/>
                        <a:t>( 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103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기능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파일에 할당된 파일 기술자의 매핑을 해제한다</a:t>
                      </a: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6569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문법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baseline="0" dirty="0"/>
                        <a:t>#include &lt;unistd.h&gt;</a:t>
                      </a:r>
                      <a:endParaRPr lang="fr-FR" sz="1800" u="none" strike="noStrike" baseline="0" dirty="0"/>
                    </a:p>
                    <a:p>
                      <a:pPr algn="l"/>
                      <a:r>
                        <a:rPr lang="en-US" sz="1800" u="none" strike="noStrike" baseline="0" dirty="0"/>
                        <a:t>int close( int fd 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2163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리턴값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성공시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: 0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이 반환된다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에러시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: -1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을 반환하고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errno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를 적절하게 설정한다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close ()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를 호출하면 열린 파일 설명자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fd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가 매핑 해제되고 프로세스와 파일의 연관이 해제된다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파일 기술자는 더 이상 유효하지 않으며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커널은 후속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open ()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또는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creat ()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호출에 대한 반환 값으로 커널에서 재사용 한다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파일 닫기는 파일을 디스크로 플러시 할 때 영향을 주지 않는다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. 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7181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예제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if(close (fd) == -1)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   perror ("close");</a:t>
                      </a:r>
                      <a:endParaRPr 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525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파일 열기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open() </a:t>
            </a:r>
            <a:r>
              <a:rPr lang="ko-KR" altLang="en-US" dirty="0"/>
              <a:t>함수</a:t>
            </a:r>
            <a:endParaRPr lang="en-US" dirty="0"/>
          </a:p>
          <a:p>
            <a:r>
              <a:rPr lang="en-US" dirty="0"/>
              <a:t>open()</a:t>
            </a:r>
            <a:r>
              <a:rPr lang="ko-KR" altLang="en-US" dirty="0"/>
              <a:t> 함수 </a:t>
            </a:r>
            <a:r>
              <a:rPr lang="en-US" altLang="ko-KR" dirty="0"/>
              <a:t>flag</a:t>
            </a:r>
          </a:p>
          <a:p>
            <a:r>
              <a:rPr lang="ko-KR" altLang="en-US" dirty="0"/>
              <a:t>신규 생성 파일의 소유자</a:t>
            </a:r>
            <a:endParaRPr lang="en-US" altLang="ko-KR" dirty="0"/>
          </a:p>
          <a:p>
            <a:r>
              <a:rPr lang="ko-KR" altLang="en-US" dirty="0"/>
              <a:t>신규 생성 파일의 권한</a:t>
            </a:r>
            <a:endParaRPr lang="en-US" altLang="ko-KR" dirty="0"/>
          </a:p>
          <a:p>
            <a:r>
              <a:rPr lang="en-US" dirty="0"/>
              <a:t>creat() </a:t>
            </a:r>
            <a:r>
              <a:rPr lang="ko-KR" altLang="en-US" dirty="0"/>
              <a:t>함수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5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머신</a:t>
            </a:r>
            <a:r>
              <a:rPr lang="en-US" dirty="0"/>
              <a:t> </a:t>
            </a:r>
            <a:r>
              <a:rPr lang="ko-KR" altLang="en-US" dirty="0"/>
              <a:t>설정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96773"/>
            <a:ext cx="8543925" cy="1195577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최대 추천 메모리 크기로 설정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프로세서 수 선택</a:t>
            </a:r>
            <a:endParaRPr lang="en-US" altLang="ko-KR" dirty="0"/>
          </a:p>
          <a:p>
            <a:r>
              <a:rPr lang="ko-KR" altLang="en-US" dirty="0"/>
              <a:t>최대 그래픽 메모리 선택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D35-E00E-46E0-9256-380BE5B6DFEE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C8FDC-A714-41EA-A535-01037F6B37C0}"/>
              </a:ext>
            </a:extLst>
          </p:cNvPr>
          <p:cNvGrpSpPr/>
          <p:nvPr/>
        </p:nvGrpSpPr>
        <p:grpSpPr>
          <a:xfrm>
            <a:off x="776128" y="2410561"/>
            <a:ext cx="8893713" cy="4389941"/>
            <a:chOff x="776128" y="2410561"/>
            <a:chExt cx="8893713" cy="43899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128" y="2923313"/>
              <a:ext cx="3838808" cy="283864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0068" y="2410561"/>
              <a:ext cx="3194174" cy="287623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307312" y="3151905"/>
              <a:ext cx="1101652" cy="24896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>
                  <a:solidFill>
                    <a:srgbClr val="C00000"/>
                  </a:solidFill>
                </a:rPr>
                <a:t>클릭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 rot="18817184">
              <a:off x="2838875" y="4885823"/>
              <a:ext cx="1534887" cy="471866"/>
            </a:xfrm>
            <a:prstGeom prst="rightArrow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rgbClr val="C00000"/>
                  </a:solidFill>
                </a:rPr>
                <a:t>클릭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662857-CFD8-4010-96FD-72E0E316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598" y="3502112"/>
              <a:ext cx="3029152" cy="29562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1061DD-E7B2-4DA0-8AF4-898AAC40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5748" y="4003761"/>
              <a:ext cx="2865746" cy="2796741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FA3E5DE-2A9B-4362-975E-10038F07CCDB}"/>
                </a:ext>
              </a:extLst>
            </p:cNvPr>
            <p:cNvSpPr/>
            <p:nvPr/>
          </p:nvSpPr>
          <p:spPr>
            <a:xfrm>
              <a:off x="5868302" y="3758707"/>
              <a:ext cx="1860574" cy="318193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dirty="0">
                  <a:solidFill>
                    <a:srgbClr val="C00000"/>
                  </a:solidFill>
                </a:rPr>
                <a:t>최대 값 선택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8">
              <a:extLst>
                <a:ext uri="{FF2B5EF4-FFF2-40B4-BE49-F238E27FC236}">
                  <a16:creationId xmlns:a16="http://schemas.microsoft.com/office/drawing/2014/main" id="{D1EBE7A4-EF5B-45DC-89A6-62518C3568BF}"/>
                </a:ext>
              </a:extLst>
            </p:cNvPr>
            <p:cNvSpPr/>
            <p:nvPr/>
          </p:nvSpPr>
          <p:spPr>
            <a:xfrm>
              <a:off x="7809267" y="5243034"/>
              <a:ext cx="1860574" cy="318193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dirty="0">
                  <a:solidFill>
                    <a:srgbClr val="C00000"/>
                  </a:solidFill>
                </a:rPr>
                <a:t>최대 값 선택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753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파일 열기</a:t>
            </a:r>
            <a:r>
              <a:rPr lang="en-US" dirty="0"/>
              <a:t> (p. 26)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626389"/>
            <a:ext cx="8543925" cy="24402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open() </a:t>
            </a:r>
            <a:r>
              <a:rPr lang="ko-KR" altLang="en-US" dirty="0"/>
              <a:t>함수의 플래그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플래그는 하나 이상의 억세스 모드 비트이다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/>
              <a:t>액세스 모드는  다음과 같다</a:t>
            </a:r>
            <a:r>
              <a:rPr lang="en-US" altLang="ko-KR"/>
              <a:t>.</a:t>
            </a:r>
            <a:endParaRPr lang="en-US" altLang="ko-KR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O_RDONLY : </a:t>
            </a:r>
            <a:r>
              <a:rPr lang="ko-KR" altLang="en-US"/>
              <a:t>읽기 전용</a:t>
            </a:r>
            <a:endParaRPr lang="en-US" altLang="ko-KR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O_WRONLY : </a:t>
            </a:r>
            <a:r>
              <a:rPr lang="ko-KR" altLang="en-US"/>
              <a:t>쓰기 전용</a:t>
            </a:r>
            <a:endParaRPr lang="en-US" altLang="ko-KR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O_RDWR      : </a:t>
            </a:r>
            <a:r>
              <a:rPr lang="ko-KR" altLang="en-US"/>
              <a:t>읽기 쓰기 동시</a:t>
            </a:r>
            <a:r>
              <a:rPr lang="en-US"/>
              <a:t>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56FB-1E1D-4F0E-9A66-FE075E4786F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228254" y="4363453"/>
            <a:ext cx="7744924" cy="18577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lIns="274320" anchor="ctr">
            <a:normAutofit lnSpcReduction="10000"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fd;</a:t>
            </a:r>
          </a:p>
          <a:p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쓰기 전용 및 파일 크기를 </a:t>
            </a:r>
            <a:r>
              <a:rPr lang="en-US" altLang="ko-KR" sz="2000" dirty="0">
                <a:solidFill>
                  <a:srgbClr val="6A9955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으로 하여 오픈 함</a:t>
            </a:r>
            <a:r>
              <a:rPr lang="en-US" altLang="ko-KR" sz="2000" dirty="0">
                <a:solidFill>
                  <a:srgbClr val="6A9955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fd =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"/home/teach/pearl"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O_WRONLY | O_TRUNC);</a:t>
            </a:r>
          </a:p>
          <a:p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(fd == -</a:t>
            </a:r>
            <a:r>
              <a:rPr lang="en-US" sz="2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 /* error */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463930F-8D21-4FAF-A79C-6C8D4980C4FB}"/>
              </a:ext>
            </a:extLst>
          </p:cNvPr>
          <p:cNvSpPr/>
          <p:nvPr/>
        </p:nvSpPr>
        <p:spPr>
          <a:xfrm>
            <a:off x="4636742" y="1123612"/>
            <a:ext cx="4588220" cy="523754"/>
          </a:xfrm>
          <a:prstGeom prst="rect">
            <a:avLst/>
          </a:prstGeom>
          <a:ln>
            <a:solidFill>
              <a:schemeClr val="bg2"/>
            </a:solidFill>
            <a:prstDash val="sysDot"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600">
                <a:solidFill>
                  <a:srgbClr val="569C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DCDC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1600">
                <a:solidFill>
                  <a:srgbClr val="D4D4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569C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569C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600">
                <a:solidFill>
                  <a:srgbClr val="D4D4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*name, </a:t>
            </a:r>
            <a:r>
              <a:rPr lang="en-US" sz="1600">
                <a:solidFill>
                  <a:srgbClr val="569C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flags, </a:t>
            </a:r>
            <a:r>
              <a:rPr lang="en-US" sz="1600">
                <a:solidFill>
                  <a:srgbClr val="4EC9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mode_t</a:t>
            </a:r>
            <a:r>
              <a:rPr lang="en-US" sz="1600">
                <a:solidFill>
                  <a:srgbClr val="D4D4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mode);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5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AAC6-6B9A-43D4-9395-D060A3C9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open() flag (p.28)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53C3B75-EB53-491F-B589-D3756722E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794428"/>
              </p:ext>
            </p:extLst>
          </p:nvPr>
        </p:nvGraphicFramePr>
        <p:xfrm>
          <a:off x="681038" y="1255716"/>
          <a:ext cx="8543926" cy="51006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2498">
                  <a:extLst>
                    <a:ext uri="{9D8B030D-6E8A-4147-A177-3AD203B41FA5}">
                      <a16:colId xmlns:a16="http://schemas.microsoft.com/office/drawing/2014/main" val="1387672375"/>
                    </a:ext>
                  </a:extLst>
                </a:gridCol>
                <a:gridCol w="7061428">
                  <a:extLst>
                    <a:ext uri="{9D8B030D-6E8A-4147-A177-3AD203B41FA5}">
                      <a16:colId xmlns:a16="http://schemas.microsoft.com/office/drawing/2014/main" val="2832562986"/>
                    </a:ext>
                  </a:extLst>
                </a:gridCol>
              </a:tblGrid>
              <a:tr h="3573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플래그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29027"/>
                  </a:ext>
                </a:extLst>
              </a:tr>
              <a:tr h="617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O_APPEND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파일이 추가 모드로 열린다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파일을 쓰기 전에 파일 위치가 파일 끝을 가리킨다</a:t>
                      </a:r>
                      <a:r>
                        <a:rPr lang="en-US" altLang="ko-KR" sz="1600" dirty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943879"/>
                  </a:ext>
                </a:extLst>
              </a:tr>
              <a:tr h="877179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/>
                        <a:t>O_CREAT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파일이 없으면 커널이 새로운 파일을 생성한다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파일이 이미 존재하는 경우 </a:t>
                      </a:r>
                      <a:r>
                        <a:rPr lang="en-US" altLang="ko-KR" sz="1600" dirty="0"/>
                        <a:t>O_EXCL</a:t>
                      </a:r>
                      <a:r>
                        <a:rPr lang="ko-KR" altLang="en-US" sz="1600" dirty="0"/>
                        <a:t>이 주어지지 않으면이 플래그는 아무 의미가 없다</a:t>
                      </a:r>
                      <a:r>
                        <a:rPr lang="en-US" altLang="ko-KR" sz="1600" dirty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94808"/>
                  </a:ext>
                </a:extLst>
              </a:tr>
              <a:tr h="617274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/>
                        <a:t>O_DIRECTORY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파일명이 디렉토리가 아니면 </a:t>
                      </a:r>
                      <a:r>
                        <a:rPr lang="en-US" altLang="ko-KR" sz="1600" dirty="0"/>
                        <a:t>open()</a:t>
                      </a:r>
                      <a:r>
                        <a:rPr lang="ko-KR" altLang="en-US" sz="1600" dirty="0"/>
                        <a:t>을 호출할 수 없다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이 플래그는 </a:t>
                      </a:r>
                      <a:r>
                        <a:rPr lang="en-US" altLang="ko-KR" sz="1600" dirty="0"/>
                        <a:t>opendir() </a:t>
                      </a:r>
                      <a:r>
                        <a:rPr lang="ko-KR" altLang="en-US" sz="1600" dirty="0"/>
                        <a:t>함수를 내부적으로 사용한다</a:t>
                      </a:r>
                      <a:r>
                        <a:rPr lang="en-US" altLang="ko-KR" sz="1600" dirty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88770"/>
                  </a:ext>
                </a:extLst>
              </a:tr>
              <a:tr h="877179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/>
                        <a:t>O_LARGEFILE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파일을 </a:t>
                      </a:r>
                      <a:r>
                        <a:rPr lang="en-US" altLang="ko-KR" sz="1600" dirty="0"/>
                        <a:t>64 </a:t>
                      </a:r>
                      <a:r>
                        <a:rPr lang="ko-KR" altLang="en-US" sz="1600" dirty="0"/>
                        <a:t>비트 오프셋을 사용하여 연다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dirty="0"/>
                        <a:t>2 </a:t>
                      </a:r>
                      <a:r>
                        <a:rPr lang="ko-KR" altLang="en-US" sz="1600" dirty="0"/>
                        <a:t>기가 바이트보다 큰 파일을 조작할 수 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이는 </a:t>
                      </a:r>
                      <a:r>
                        <a:rPr lang="en-US" altLang="ko-KR" sz="1600" dirty="0"/>
                        <a:t>64 </a:t>
                      </a:r>
                      <a:r>
                        <a:rPr lang="ko-KR" altLang="en-US" sz="1600" dirty="0"/>
                        <a:t>비트 아키텍처에서만 지원한다</a:t>
                      </a:r>
                      <a:r>
                        <a:rPr lang="en-US" altLang="ko-KR" sz="1600" dirty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275036"/>
                  </a:ext>
                </a:extLst>
              </a:tr>
              <a:tr h="357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O_NONBLOCK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/>
                        <a:t>비정지 모드로 </a:t>
                      </a:r>
                      <a:r>
                        <a:rPr lang="ko-KR" altLang="en-US" sz="1600" dirty="0"/>
                        <a:t>파일을 연다</a:t>
                      </a:r>
                      <a:r>
                        <a:rPr lang="en-US" altLang="ko-KR" sz="1600" dirty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971052"/>
                  </a:ext>
                </a:extLst>
              </a:tr>
              <a:tr h="1396989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/>
                        <a:t>O_TRUNC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파일이 존재하고 일반 파일이며 주어진 플래그가 쓰기를 허용하면 파일 길이가 </a:t>
                      </a:r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/>
                        <a:t>으로 절단된다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dirty="0"/>
                        <a:t>FIFO </a:t>
                      </a:r>
                      <a:r>
                        <a:rPr lang="ko-KR" altLang="en-US" sz="1600" dirty="0"/>
                        <a:t>또는 터미널 장치에서 </a:t>
                      </a:r>
                      <a:r>
                        <a:rPr lang="en-US" altLang="ko-KR" sz="1600" dirty="0"/>
                        <a:t>O_TRUNC</a:t>
                      </a:r>
                      <a:r>
                        <a:rPr lang="ko-KR" altLang="en-US" sz="1600" dirty="0"/>
                        <a:t>를 사용하면 무시된다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다른 파일 유형에서의 사용은 정의되지 않는다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dirty="0"/>
                        <a:t>O_TRUNC</a:t>
                      </a:r>
                      <a:r>
                        <a:rPr lang="ko-KR" altLang="en-US" sz="1600" dirty="0"/>
                        <a:t>와 </a:t>
                      </a:r>
                      <a:r>
                        <a:rPr lang="en-US" altLang="ko-KR" sz="1600" dirty="0"/>
                        <a:t>O_RDONLY</a:t>
                      </a:r>
                      <a:r>
                        <a:rPr lang="ko-KR" altLang="en-US" sz="1600" dirty="0"/>
                        <a:t>를 함께 지정하면 정의되지 않습니다</a:t>
                      </a:r>
                      <a:r>
                        <a:rPr lang="en-US" altLang="ko-KR" sz="1600" dirty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06900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76DA0-E159-494F-A829-03402CE7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9E00-A7C6-4F10-8A31-E96B098618EC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E31BF-A8E4-493C-B2F5-DEE3D12E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66737-3903-4A4B-BF2A-5743B94E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62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7625"/>
            <a:ext cx="8543925" cy="737605"/>
          </a:xfrm>
        </p:spPr>
        <p:txBody>
          <a:bodyPr>
            <a:noAutofit/>
          </a:bodyPr>
          <a:lstStyle/>
          <a:p>
            <a:r>
              <a:rPr lang="ko-KR" altLang="en-US" dirty="0"/>
              <a:t>파일 열기</a:t>
            </a:r>
            <a:r>
              <a:rPr lang="en-US" dirty="0"/>
              <a:t> (p. 26)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160890"/>
            <a:ext cx="8543925" cy="5232319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&lt;sys/types.h&gt;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&lt;sys/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stat.h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fcntl.h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&lt;unistd.h&gt;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argc 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** argv){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fd = -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fd =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"/home/kidd/madagascar"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O_RDONLY);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( -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== fd ) {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/* error */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71450" lvl="1" indent="0">
              <a:buNone/>
            </a:pP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fprintf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 stdout,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"file open error/"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fprintf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 stdout,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"file open success."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    // closes a file descriptor and may be reused. 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71450" lvl="1" indent="0">
              <a:buNone/>
            </a:pP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 fd );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171450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return</a:t>
            </a:r>
            <a:r>
              <a:rPr lang="ko-KR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0;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5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8DE1-567C-49E8-877E-B86DFCEFADA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파일의 소유자</a:t>
            </a:r>
            <a:r>
              <a:rPr lang="en-US" altLang="ko-KR" dirty="0"/>
              <a:t>/</a:t>
            </a:r>
            <a:r>
              <a:rPr lang="ko-KR" altLang="en-US" dirty="0"/>
              <a:t>그룹</a:t>
            </a:r>
            <a:r>
              <a:rPr lang="en-US" dirty="0"/>
              <a:t> (p. 29)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새 파일의 소유자는 프로세스의 사용자이다</a:t>
            </a:r>
            <a:r>
              <a:rPr lang="en-US" altLang="ko-KR" sz="2400" dirty="0"/>
              <a:t>.</a:t>
            </a:r>
            <a:endParaRPr lang="en-US" sz="2400" dirty="0"/>
          </a:p>
          <a:p>
            <a:r>
              <a:rPr lang="ko-KR" altLang="en-US" sz="2400" dirty="0"/>
              <a:t>새 파일의 그룹은 프로세스의 유효 그룹이다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932E-29D7-4A65-8D2B-EE4362E34CDA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2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83D-A526-4975-B003-272114E7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파일의 기본 권한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CDFB-6CB1-4C08-9C71-735498C5C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3572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umask</a:t>
            </a:r>
            <a:r>
              <a:rPr lang="ko-KR" altLang="en-US" dirty="0"/>
              <a:t>는 새로운 파일 또는 디렉토리의 권한을 결정한다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 권한 </a:t>
            </a:r>
            <a:r>
              <a:rPr lang="en-US" altLang="ko-KR" dirty="0"/>
              <a:t>= (</a:t>
            </a:r>
            <a:r>
              <a:rPr lang="ko-KR" altLang="en-US" dirty="0"/>
              <a:t>요청 권한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AND (~ umask)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25F51-6C37-42A3-979F-C9BC96B8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467F-788A-4FC3-B213-4F1DED9F1610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7F26E-E1E6-4B01-8455-4BDFE89D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DCFB6-DF07-44ED-8B5F-8A7E887D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3EC2D2-F780-40E2-92B7-FF8B32547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35343"/>
              </p:ext>
            </p:extLst>
          </p:nvPr>
        </p:nvGraphicFramePr>
        <p:xfrm>
          <a:off x="1000714" y="2731315"/>
          <a:ext cx="7904571" cy="3492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684">
                  <a:extLst>
                    <a:ext uri="{9D8B030D-6E8A-4147-A177-3AD203B41FA5}">
                      <a16:colId xmlns:a16="http://schemas.microsoft.com/office/drawing/2014/main" val="2763941273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13936459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3789687389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2186675432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4271589981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1760984472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762666104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3027962871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2980372844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564490180"/>
                    </a:ext>
                  </a:extLst>
                </a:gridCol>
                <a:gridCol w="637893">
                  <a:extLst>
                    <a:ext uri="{9D8B030D-6E8A-4147-A177-3AD203B41FA5}">
                      <a16:colId xmlns:a16="http://schemas.microsoft.com/office/drawing/2014/main" val="3755285939"/>
                    </a:ext>
                  </a:extLst>
                </a:gridCol>
              </a:tblGrid>
              <a:tr h="3880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구분</a:t>
                      </a:r>
                      <a:endParaRPr lang="en-US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Others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085152"/>
                  </a:ext>
                </a:extLst>
              </a:tr>
              <a:tr h="3880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권한</a:t>
                      </a:r>
                      <a:endParaRPr lang="en-US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728903"/>
                  </a:ext>
                </a:extLst>
              </a:tr>
              <a:tr h="3880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요청 권한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십진수</a:t>
                      </a:r>
                      <a:endParaRPr lang="en-US" sz="1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40674"/>
                  </a:ext>
                </a:extLst>
              </a:tr>
              <a:tr h="388075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이진수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590039"/>
                  </a:ext>
                </a:extLst>
              </a:tr>
              <a:tr h="38807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십진수</a:t>
                      </a:r>
                      <a:endParaRPr lang="en-US" sz="1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079579"/>
                  </a:ext>
                </a:extLst>
              </a:tr>
              <a:tr h="388075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이진수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930199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~umask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이진수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34505"/>
                  </a:ext>
                </a:extLst>
              </a:tr>
              <a:tr h="38807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생성 권한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이진수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4544"/>
                  </a:ext>
                </a:extLst>
              </a:tr>
              <a:tr h="388075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십진수</a:t>
                      </a:r>
                      <a:endParaRPr lang="en-US" sz="1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32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203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파일의 권한</a:t>
            </a:r>
            <a:r>
              <a:rPr lang="en-US" dirty="0"/>
              <a:t> (p. 29)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55522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/>
              <a:t>open() </a:t>
            </a:r>
            <a:r>
              <a:rPr lang="ko-KR" altLang="en-US" sz="2400" dirty="0"/>
              <a:t>함수의 </a:t>
            </a:r>
            <a:r>
              <a:rPr lang="en-US" altLang="ko-KR" sz="2400" dirty="0"/>
              <a:t>mode </a:t>
            </a:r>
            <a:r>
              <a:rPr lang="ko-KR" altLang="en-US" sz="2400" dirty="0"/>
              <a:t>인수는 파일</a:t>
            </a:r>
            <a:r>
              <a:rPr lang="en-US" altLang="ko-KR" sz="2400" dirty="0"/>
              <a:t> </a:t>
            </a:r>
            <a:r>
              <a:rPr lang="ko-KR" altLang="en-US" sz="2400" dirty="0"/>
              <a:t>생성시에만 유의미하다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400" dirty="0"/>
              <a:t>O_CREAT </a:t>
            </a:r>
            <a:r>
              <a:rPr lang="ko-KR" altLang="en-US" sz="2400" dirty="0"/>
              <a:t>플래그가 필요하다</a:t>
            </a:r>
            <a:r>
              <a:rPr lang="en-US" altLang="ko-KR" sz="2400" dirty="0"/>
              <a:t>.</a:t>
            </a:r>
            <a:endParaRPr lang="en-US" sz="1800" dirty="0"/>
          </a:p>
          <a:p>
            <a:r>
              <a:rPr lang="en-US" altLang="ko-KR" sz="2400" dirty="0"/>
              <a:t>open() </a:t>
            </a:r>
            <a:r>
              <a:rPr lang="ko-KR" altLang="en-US" sz="2400" dirty="0"/>
              <a:t>함수의 </a:t>
            </a:r>
            <a:r>
              <a:rPr lang="en-US" altLang="ko-KR" sz="2400" dirty="0"/>
              <a:t>mode</a:t>
            </a:r>
            <a:r>
              <a:rPr lang="ko-KR" altLang="en-US" sz="2400" dirty="0"/>
              <a:t> 인수는 생성할 파일에 대한 권한 정보이다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/>
            <a:r>
              <a:rPr lang="ko-KR" altLang="en-US" sz="1800" dirty="0"/>
              <a:t>파일을 생성하지 않고 열기만 하는 경우에는 모드를 확인하지 않는다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mode </a:t>
            </a:r>
            <a:r>
              <a:rPr lang="ko-KR" altLang="en-US" sz="1800" dirty="0"/>
              <a:t>값과 상반되는 작업도 수행할 수 있다</a:t>
            </a:r>
            <a:r>
              <a:rPr lang="en-US" altLang="ko-KR" sz="1800" dirty="0"/>
              <a:t>.</a:t>
            </a:r>
            <a:endParaRPr lang="en-US" sz="2400" dirty="0"/>
          </a:p>
          <a:p>
            <a:r>
              <a:rPr lang="en-US" altLang="ko-KR" sz="2400" dirty="0"/>
              <a:t>open() </a:t>
            </a:r>
            <a:r>
              <a:rPr lang="ko-KR" altLang="en-US" sz="2400" dirty="0"/>
              <a:t>함수의 </a:t>
            </a:r>
            <a:r>
              <a:rPr lang="en-US" altLang="ko-KR" sz="2400" dirty="0"/>
              <a:t>mode</a:t>
            </a:r>
            <a:r>
              <a:rPr lang="ko-KR" altLang="en-US" sz="2400" dirty="0"/>
              <a:t> 인수는</a:t>
            </a:r>
            <a:r>
              <a:rPr lang="en-US" altLang="ko-KR" sz="2400" dirty="0"/>
              <a:t> </a:t>
            </a:r>
            <a:r>
              <a:rPr lang="ko-KR" altLang="en-US" sz="2400" dirty="0"/>
              <a:t>유닉스 권한 비트셋으로 표현한다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예 </a:t>
            </a:r>
            <a:r>
              <a:rPr lang="en-US" altLang="ko-KR" sz="2400" dirty="0"/>
              <a:t>: 8 </a:t>
            </a:r>
            <a:r>
              <a:rPr lang="ko-KR" altLang="en-US" sz="2400" dirty="0"/>
              <a:t>진수 </a:t>
            </a:r>
            <a:r>
              <a:rPr lang="en-US" altLang="ko-KR" sz="2400" dirty="0"/>
              <a:t>0644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086C-127C-44E1-B769-ED134405DC9D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857250" y="4767944"/>
            <a:ext cx="8367712" cy="121647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lIns="182880" anchor="ctr">
            <a:normAutofit/>
          </a:bodyPr>
          <a:lstStyle/>
          <a:p>
            <a:r>
              <a:rPr lang="en-US" sz="22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20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22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2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2200" dirty="0">
                <a:solidFill>
                  <a:srgbClr val="D4D4D4"/>
                </a:solidFill>
                <a:latin typeface="Consolas" panose="020B0609020204030204" pitchFamily="49" charset="0"/>
              </a:rPr>
              <a:t> *name, 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D4D4D4"/>
                </a:solidFill>
                <a:latin typeface="Consolas" panose="020B0609020204030204" pitchFamily="49" charset="0"/>
              </a:rPr>
              <a:t> flags);</a:t>
            </a:r>
          </a:p>
          <a:p>
            <a:r>
              <a:rPr lang="en-US" sz="22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20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22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2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2200" dirty="0">
                <a:solidFill>
                  <a:srgbClr val="D4D4D4"/>
                </a:solidFill>
                <a:latin typeface="Consolas" panose="020B0609020204030204" pitchFamily="49" charset="0"/>
              </a:rPr>
              <a:t> *name, 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D4D4D4"/>
                </a:solidFill>
                <a:latin typeface="Consolas" panose="020B0609020204030204" pitchFamily="49" charset="0"/>
              </a:rPr>
              <a:t> flags, </a:t>
            </a:r>
            <a:r>
              <a:rPr lang="en-US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mode_t</a:t>
            </a:r>
            <a:r>
              <a:rPr lang="en-US" sz="2200" dirty="0">
                <a:solidFill>
                  <a:srgbClr val="D4D4D4"/>
                </a:solidFill>
                <a:latin typeface="Consolas" panose="020B0609020204030204" pitchFamily="49" charset="0"/>
              </a:rPr>
              <a:t> mode);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1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open() </a:t>
            </a:r>
            <a:r>
              <a:rPr lang="ko-KR" altLang="en-US" dirty="0"/>
              <a:t>예제</a:t>
            </a:r>
            <a:r>
              <a:rPr lang="en-US" dirty="0"/>
              <a:t> (p. 31)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3206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아래의 예제는 파일을 쓰기 모드로 연다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파일이 존재하지 않는 경우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umask</a:t>
            </a:r>
            <a:r>
              <a:rPr lang="ko-KR" altLang="en-US" dirty="0"/>
              <a:t>가 </a:t>
            </a:r>
            <a:r>
              <a:rPr lang="en-US" altLang="ko-KR" dirty="0"/>
              <a:t>022</a:t>
            </a:r>
            <a:r>
              <a:rPr lang="ko-KR" altLang="en-US" dirty="0"/>
              <a:t> 이면</a:t>
            </a:r>
            <a:r>
              <a:rPr lang="en-US" altLang="ko-KR" dirty="0"/>
              <a:t>, mode </a:t>
            </a:r>
            <a:r>
              <a:rPr lang="ko-KR" altLang="en-US" dirty="0"/>
              <a:t>인수를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0664</a:t>
            </a:r>
            <a:r>
              <a:rPr lang="ko-KR" altLang="en-US" dirty="0"/>
              <a:t>를 지정하더라도</a:t>
            </a:r>
            <a:r>
              <a:rPr lang="en-US" altLang="ko-KR" dirty="0"/>
              <a:t> </a:t>
            </a:r>
            <a:r>
              <a:rPr lang="ko-KR" altLang="en-US" dirty="0"/>
              <a:t>권한은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0644</a:t>
            </a:r>
            <a:r>
              <a:rPr lang="ko-KR" altLang="en-US" dirty="0"/>
              <a:t>로 부여된다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생성 권한 </a:t>
            </a:r>
            <a:r>
              <a:rPr lang="en-US" altLang="ko-KR" dirty="0"/>
              <a:t>= (</a:t>
            </a:r>
            <a:r>
              <a:rPr lang="ko-KR" altLang="en-US" dirty="0"/>
              <a:t>요청 권한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AND (~ umask)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파일의 길이는 </a:t>
            </a:r>
            <a:r>
              <a:rPr lang="en-US" altLang="ko-KR" dirty="0"/>
              <a:t>0</a:t>
            </a:r>
            <a:r>
              <a:rPr lang="ko-KR" altLang="en-US" dirty="0"/>
              <a:t>으로 절단된다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3E0C4-5796-403E-A131-3D6793C23D8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932D3657-3F96-4422-9ACE-AB5CEA65F13D}"/>
              </a:ext>
            </a:extLst>
          </p:cNvPr>
          <p:cNvSpPr/>
          <p:nvPr/>
        </p:nvSpPr>
        <p:spPr>
          <a:xfrm>
            <a:off x="305476" y="3929290"/>
            <a:ext cx="5401360" cy="207372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lIns="182880" anchor="ctr">
            <a:norm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fd=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(file,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O_WRONLY|O_CREAT|O_TRUNC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    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S_IWUSR|S_IRUSR|S_IWGRP|S_IRGRP|S_IROTH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fd=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(file,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O_WRONLY|O_CREAT|O_TRUNC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0664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363444-DAA0-42AC-87DB-AF6FF98E3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73261"/>
              </p:ext>
            </p:extLst>
          </p:nvPr>
        </p:nvGraphicFramePr>
        <p:xfrm>
          <a:off x="5796788" y="3734638"/>
          <a:ext cx="3795715" cy="2419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304">
                  <a:extLst>
                    <a:ext uri="{9D8B030D-6E8A-4147-A177-3AD203B41FA5}">
                      <a16:colId xmlns:a16="http://schemas.microsoft.com/office/drawing/2014/main" val="2763941273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3789687389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2186675432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4271589981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1760984472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762666104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3027962871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2980372844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564490180"/>
                    </a:ext>
                  </a:extLst>
                </a:gridCol>
                <a:gridCol w="329379">
                  <a:extLst>
                    <a:ext uri="{9D8B030D-6E8A-4147-A177-3AD203B41FA5}">
                      <a16:colId xmlns:a16="http://schemas.microsoft.com/office/drawing/2014/main" val="375528593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구분</a:t>
                      </a:r>
                      <a:endParaRPr lang="en-US" sz="1400" dirty="0"/>
                    </a:p>
                  </a:txBody>
                  <a:tcPr marL="0" marR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User</a:t>
                      </a:r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Group</a:t>
                      </a:r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Others</a:t>
                      </a:r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085152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400728903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요청권한</a:t>
                      </a:r>
                      <a:endParaRPr lang="en-US" sz="14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35590039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umask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054930199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~umask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99634505"/>
                  </a:ext>
                </a:extLst>
              </a:tr>
              <a:tr h="34562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생성 권한</a:t>
                      </a:r>
                      <a:endParaRPr lang="en-US" altLang="ko-KR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00044544"/>
                  </a:ext>
                </a:extLst>
              </a:tr>
              <a:tr h="345621">
                <a:tc vMerge="1"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0" marR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  <a:endParaRPr lang="en-US" sz="14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  <a:endParaRPr lang="en-US" sz="14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  <a:endParaRPr lang="en-US" sz="14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1279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286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creat() </a:t>
            </a:r>
            <a:r>
              <a:rPr lang="ko-KR" altLang="en-US" dirty="0"/>
              <a:t>함수</a:t>
            </a:r>
            <a:r>
              <a:rPr lang="en-US" dirty="0"/>
              <a:t> (p. 31)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플래그</a:t>
            </a:r>
            <a:r>
              <a:rPr lang="en-US" altLang="ko-KR" dirty="0"/>
              <a:t> O_WRONLY | O_CREAT | O_TRUNC </a:t>
            </a:r>
            <a:r>
              <a:rPr lang="ko-KR" altLang="en-US" dirty="0"/>
              <a:t>로 파일을 생성하는 함수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r-FR" b="1" dirty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fr-FR" dirty="0">
                <a:solidFill>
                  <a:srgbClr val="000088"/>
                </a:solidFill>
                <a:latin typeface="Consolas" panose="020B0609020204030204" pitchFamily="49" charset="0"/>
              </a:rPr>
              <a:t>creat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fr-FR" b="1" dirty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fr-FR" dirty="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fr-FR" dirty="0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0088"/>
                </a:solidFill>
                <a:latin typeface="Consolas" panose="020B0609020204030204" pitchFamily="49" charset="0"/>
              </a:rPr>
              <a:t>mode_t mode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creat</a:t>
            </a:r>
            <a:r>
              <a:rPr lang="ko-KR" altLang="en-US" dirty="0"/>
              <a:t> 함수는 아래와 같이 비슷하게 구현된다</a:t>
            </a:r>
            <a:r>
              <a:rPr lang="en-US" altLang="ko-KR" dirty="0"/>
              <a:t>.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900" b="1" dirty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2900" dirty="0">
                <a:solidFill>
                  <a:srgbClr val="CC00FF"/>
                </a:solidFill>
                <a:latin typeface="Consolas" panose="020B0609020204030204" pitchFamily="49" charset="0"/>
              </a:rPr>
              <a:t>creat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en-US" sz="2900" b="1" dirty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900" dirty="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900" b="1" dirty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mode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b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9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 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open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O_WRONLY</a:t>
            </a:r>
            <a:r>
              <a:rPr lang="en-US" sz="2900" dirty="0">
                <a:solidFill>
                  <a:srgbClr val="555555"/>
                </a:solidFill>
                <a:latin typeface="Consolas" panose="020B0609020204030204" pitchFamily="49" charset="0"/>
              </a:rPr>
              <a:t>|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O_CREAT</a:t>
            </a:r>
            <a:r>
              <a:rPr lang="en-US" sz="2900" dirty="0">
                <a:solidFill>
                  <a:srgbClr val="555555"/>
                </a:solidFill>
                <a:latin typeface="Consolas" panose="020B0609020204030204" pitchFamily="49" charset="0"/>
              </a:rPr>
              <a:t>|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O_TRUNC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900" dirty="0">
                <a:solidFill>
                  <a:srgbClr val="000088"/>
                </a:solidFill>
                <a:latin typeface="Consolas" panose="020B0609020204030204" pitchFamily="49" charset="0"/>
              </a:rPr>
              <a:t>mode</a:t>
            </a: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4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리턴 값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성공시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파일 디스크립터를 반환한다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에러 발생시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-1 </a:t>
            </a:r>
            <a:r>
              <a:rPr lang="ko-KR" altLang="en-US" dirty="0"/>
              <a:t>을 반환한다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errno</a:t>
            </a:r>
            <a:r>
              <a:rPr lang="ko-KR" altLang="en-US" dirty="0"/>
              <a:t>에 해당 값을 설정한다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396-012C-4053-80B3-6332CBEE86D1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35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파일 데이터 읽기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read() </a:t>
            </a:r>
            <a:r>
              <a:rPr lang="ko-KR" altLang="en-US" dirty="0"/>
              <a:t>데이터 읽기</a:t>
            </a:r>
            <a:endParaRPr lang="en-US" altLang="ko-KR" dirty="0"/>
          </a:p>
          <a:p>
            <a:r>
              <a:rPr lang="en-US" dirty="0"/>
              <a:t>read() </a:t>
            </a:r>
            <a:r>
              <a:rPr lang="ko-KR" altLang="en-US" dirty="0"/>
              <a:t>리턴 값</a:t>
            </a:r>
            <a:endParaRPr lang="en-US" altLang="ko-KR" dirty="0"/>
          </a:p>
          <a:p>
            <a:r>
              <a:rPr lang="ko-KR" altLang="en-US" dirty="0"/>
              <a:t>원하는 개수</a:t>
            </a:r>
            <a:r>
              <a:rPr lang="en-US" altLang="ko-KR" dirty="0"/>
              <a:t>(</a:t>
            </a:r>
            <a:r>
              <a:rPr lang="en-US" altLang="ko-KR" b="1" i="1" dirty="0"/>
              <a:t>n</a:t>
            </a:r>
            <a:r>
              <a:rPr lang="en-US" altLang="ko-KR" dirty="0"/>
              <a:t>)</a:t>
            </a:r>
            <a:r>
              <a:rPr lang="ko-KR" altLang="en-US" dirty="0"/>
              <a:t>의 데이터 읽기</a:t>
            </a:r>
            <a:endParaRPr lang="en-US" altLang="ko-KR" dirty="0"/>
          </a:p>
          <a:p>
            <a:r>
              <a:rPr lang="ko-KR" altLang="en-US"/>
              <a:t>비정지 모드에서 </a:t>
            </a:r>
            <a:r>
              <a:rPr lang="ko-KR" altLang="en-US" dirty="0"/>
              <a:t>읽기</a:t>
            </a:r>
            <a:endParaRPr lang="en-US" altLang="ko-KR" dirty="0"/>
          </a:p>
          <a:p>
            <a:r>
              <a:rPr lang="en-US" dirty="0"/>
              <a:t>ssize_t </a:t>
            </a:r>
            <a:r>
              <a:rPr lang="ko-KR" altLang="en-US" dirty="0"/>
              <a:t>타입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4000" dirty="0"/>
              <a:t>read()</a:t>
            </a:r>
            <a:r>
              <a:rPr lang="ko-KR" altLang="en-US" sz="4000" dirty="0"/>
              <a:t>를 데이터 읽기</a:t>
            </a:r>
            <a:r>
              <a:rPr lang="en-US" sz="4000" dirty="0"/>
              <a:t> (p. 32)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D58F5-18C7-46B0-8A8C-8AF6928CB93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10108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242021"/>
                </a:solidFill>
              </a:rPr>
              <a:t>문법</a:t>
            </a:r>
            <a:r>
              <a:rPr lang="en-US" sz="2400" dirty="0">
                <a:solidFill>
                  <a:srgbClr val="242021"/>
                </a:solidFill>
              </a:rPr>
              <a:t/>
            </a:r>
            <a:br>
              <a:rPr lang="en-US" sz="2400" dirty="0">
                <a:solidFill>
                  <a:srgbClr val="242021"/>
                </a:solidFill>
              </a:rPr>
            </a:br>
            <a:r>
              <a:rPr lang="en-US" sz="2400" dirty="0">
                <a:solidFill>
                  <a:srgbClr val="242021"/>
                </a:solidFill>
              </a:rPr>
              <a:t> 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#include &lt;unistd.h&gt;</a:t>
            </a:r>
            <a:b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 sz="2400" dirty="0">
                <a:solidFill>
                  <a:srgbClr val="000088"/>
                </a:solidFill>
                <a:latin typeface="Consolas" panose="020B0609020204030204" pitchFamily="49" charset="0"/>
              </a:rPr>
              <a:t>read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2400" b="1" i="1" dirty="0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void</a:t>
            </a:r>
            <a:r>
              <a:rPr lang="en-US" sz="2400" b="1" dirty="0">
                <a:solidFill>
                  <a:srgbClr val="00778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 sz="2400" b="1" i="1" dirty="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2400" b="1" i="1" dirty="0">
                <a:solidFill>
                  <a:srgbClr val="000088"/>
                </a:solidFill>
                <a:latin typeface="Consolas" panose="020B0609020204030204" pitchFamily="49" charset="0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242021"/>
                </a:solidFill>
              </a:rPr>
              <a:t>기능</a:t>
            </a:r>
            <a:r>
              <a:rPr lang="en-US" altLang="ko-KR" sz="2400" dirty="0">
                <a:solidFill>
                  <a:srgbClr val="242021"/>
                </a:solidFill>
              </a:rPr>
              <a:t>: </a:t>
            </a:r>
            <a:r>
              <a:rPr lang="en-US" altLang="ko-KR" sz="2400" b="1" i="1" dirty="0">
                <a:solidFill>
                  <a:srgbClr val="242021"/>
                </a:solidFill>
              </a:rPr>
              <a:t>buf</a:t>
            </a:r>
            <a:r>
              <a:rPr lang="ko-KR" altLang="en-US" sz="2400" dirty="0">
                <a:solidFill>
                  <a:srgbClr val="242021"/>
                </a:solidFill>
              </a:rPr>
              <a:t> 에 </a:t>
            </a:r>
            <a:r>
              <a:rPr lang="en-US" altLang="ko-KR" sz="2400" b="1" i="1" dirty="0">
                <a:solidFill>
                  <a:srgbClr val="242021"/>
                </a:solidFill>
              </a:rPr>
              <a:t>len</a:t>
            </a:r>
            <a:r>
              <a:rPr lang="en-US" altLang="ko-KR" sz="2400" dirty="0">
                <a:solidFill>
                  <a:srgbClr val="242021"/>
                </a:solidFill>
              </a:rPr>
              <a:t> </a:t>
            </a:r>
            <a:r>
              <a:rPr lang="ko-KR" altLang="en-US" sz="2400" dirty="0">
                <a:solidFill>
                  <a:srgbClr val="242021"/>
                </a:solidFill>
              </a:rPr>
              <a:t>바이트의 데이터를 읽으려고 시도한다</a:t>
            </a:r>
            <a:r>
              <a:rPr lang="en-US" altLang="ko-KR" sz="2400" dirty="0">
                <a:solidFill>
                  <a:srgbClr val="242021"/>
                </a:solidFill>
              </a:rPr>
              <a:t>.</a:t>
            </a:r>
            <a:endParaRPr lang="en-US" sz="2400" dirty="0">
              <a:solidFill>
                <a:srgbClr val="24202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242021"/>
                </a:solidFill>
              </a:rPr>
              <a:t>성공시에는 </a:t>
            </a:r>
            <a:r>
              <a:rPr lang="en-US" altLang="ko-KR" sz="2400" i="1" dirty="0">
                <a:solidFill>
                  <a:srgbClr val="242021"/>
                </a:solidFill>
              </a:rPr>
              <a:t>buf</a:t>
            </a:r>
            <a:r>
              <a:rPr lang="en-US" altLang="ko-KR" sz="2400" dirty="0">
                <a:solidFill>
                  <a:srgbClr val="242021"/>
                </a:solidFill>
              </a:rPr>
              <a:t> </a:t>
            </a:r>
            <a:r>
              <a:rPr lang="ko-KR" altLang="en-US" sz="2400" dirty="0">
                <a:solidFill>
                  <a:srgbClr val="242021"/>
                </a:solidFill>
              </a:rPr>
              <a:t>에 읽어들인 바이트 수를 반환한다</a:t>
            </a:r>
            <a:r>
              <a:rPr lang="en-US" altLang="ko-KR" sz="2400" dirty="0">
                <a:solidFill>
                  <a:srgbClr val="242021"/>
                </a:solidFill>
              </a:rPr>
              <a:t>.</a:t>
            </a:r>
            <a:endParaRPr lang="en-US" sz="2400" dirty="0">
              <a:solidFill>
                <a:srgbClr val="24202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242021"/>
                </a:solidFill>
              </a:rPr>
              <a:t>실패시에는 </a:t>
            </a:r>
            <a:r>
              <a:rPr lang="en-US" altLang="ko-KR" sz="2400" dirty="0">
                <a:solidFill>
                  <a:srgbClr val="242021"/>
                </a:solidFill>
              </a:rPr>
              <a:t>-1</a:t>
            </a:r>
            <a:r>
              <a:rPr lang="ko-KR" altLang="en-US" sz="2400" dirty="0">
                <a:solidFill>
                  <a:srgbClr val="242021"/>
                </a:solidFill>
              </a:rPr>
              <a:t>값을 반환하고 </a:t>
            </a:r>
            <a:r>
              <a:rPr lang="en-US" altLang="ko-KR" sz="2400" dirty="0">
                <a:solidFill>
                  <a:srgbClr val="242021"/>
                </a:solidFill>
              </a:rPr>
              <a:t>errno </a:t>
            </a:r>
            <a:r>
              <a:rPr lang="ko-KR" altLang="en-US" sz="2400" dirty="0">
                <a:solidFill>
                  <a:srgbClr val="242021"/>
                </a:solidFill>
              </a:rPr>
              <a:t>를 설정한다</a:t>
            </a:r>
            <a:r>
              <a:rPr lang="en-US" altLang="ko-KR" sz="2400" dirty="0">
                <a:solidFill>
                  <a:srgbClr val="242021"/>
                </a:solidFill>
              </a:rPr>
              <a:t>.</a:t>
            </a:r>
            <a:r>
              <a:rPr lang="en-US" sz="2400" dirty="0">
                <a:solidFill>
                  <a:srgbClr val="242021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242021"/>
                </a:solidFill>
              </a:rPr>
              <a:t>파일 위치는 읽어진 바이트 수 만큼 앞으로 이동한다</a:t>
            </a:r>
            <a:r>
              <a:rPr lang="en-US" altLang="ko-KR" sz="2400" dirty="0">
                <a:solidFill>
                  <a:srgbClr val="24202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FF0000"/>
                </a:solidFill>
              </a:rPr>
              <a:t>이 함수의 호출은 아무 것도 읽지 않을 수도 있다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읽어들인 바이트 수의 범위는 </a:t>
            </a:r>
            <a:r>
              <a:rPr lang="en-US" altLang="ko-KR" sz="2400" dirty="0"/>
              <a:t>unsigned long type</a:t>
            </a:r>
            <a:r>
              <a:rPr lang="ko-KR" altLang="en-US" sz="2400" dirty="0"/>
              <a:t>의 범위와 같다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/>
              <a:t>4 bytes on 32-bit systems</a:t>
            </a:r>
          </a:p>
          <a:p>
            <a:pPr lvl="1">
              <a:lnSpc>
                <a:spcPct val="110000"/>
              </a:lnSpc>
            </a:pPr>
            <a:r>
              <a:rPr lang="en-US" altLang="ko-KR" sz="2400" dirty="0"/>
              <a:t>8 bytes on 64-bit systems.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8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3293599"/>
            <a:ext cx="3576501" cy="28663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가상 머신 생성 및 실행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78091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우분투 데스크톱 최신 버전 </a:t>
            </a:r>
            <a:r>
              <a:rPr lang="en-US" altLang="ko-KR" sz="1800" dirty="0"/>
              <a:t>iso </a:t>
            </a:r>
            <a:r>
              <a:rPr lang="ko-KR" altLang="en-US" sz="1800" dirty="0"/>
              <a:t>이미지 다운로드</a:t>
            </a:r>
            <a:endParaRPr lang="en-US" altLang="ko-KR" sz="1800" dirty="0"/>
          </a:p>
          <a:p>
            <a:pPr lvl="1"/>
            <a:r>
              <a:rPr lang="en-US" sz="1800" dirty="0">
                <a:hlinkClick r:id="rId3"/>
              </a:rPr>
              <a:t>https://www.ubuntu.com/download/desktop</a:t>
            </a:r>
            <a:endParaRPr lang="en-US" sz="1800" dirty="0"/>
          </a:p>
          <a:p>
            <a:r>
              <a:rPr lang="ko-KR" altLang="en-US" sz="1800" dirty="0"/>
              <a:t>우분투 이미지를 이용하여 리눅스 머신 생성</a:t>
            </a:r>
            <a:endParaRPr lang="en-US" altLang="ko-KR" sz="1800" dirty="0"/>
          </a:p>
          <a:p>
            <a:pPr lvl="1"/>
            <a:r>
              <a:rPr lang="en-US" sz="1800" dirty="0">
                <a:hlinkClick r:id="rId4"/>
              </a:rPr>
              <a:t>https://www.youtube.com/watch?v=oyNjjzg-UXo</a:t>
            </a:r>
            <a:r>
              <a:rPr lang="en-US" sz="1800" dirty="0"/>
              <a:t> </a:t>
            </a:r>
          </a:p>
          <a:p>
            <a:r>
              <a:rPr lang="ko-KR" altLang="en-US" sz="1800" dirty="0"/>
              <a:t>가상 머신 실행</a:t>
            </a:r>
            <a:endParaRPr 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FD7D9-AC3C-4F5E-ACF9-D1C0A5401F2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445" y="3293599"/>
            <a:ext cx="3456813" cy="286631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262247" y="3826773"/>
            <a:ext cx="1350324" cy="353342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클릭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구부러진 연결선 9"/>
          <p:cNvCxnSpPr>
            <a:stCxn id="9" idx="2"/>
            <a:endCxn id="7" idx="1"/>
          </p:cNvCxnSpPr>
          <p:nvPr/>
        </p:nvCxnSpPr>
        <p:spPr>
          <a:xfrm rot="16200000" flipH="1">
            <a:off x="3458108" y="2659416"/>
            <a:ext cx="546639" cy="3588036"/>
          </a:xfrm>
          <a:prstGeom prst="curvedConnector2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596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read() </a:t>
            </a:r>
            <a:r>
              <a:rPr lang="ko-KR" altLang="en-US" dirty="0"/>
              <a:t>예제 </a:t>
            </a:r>
            <a:r>
              <a:rPr lang="en-US" dirty="0"/>
              <a:t>(p. 32)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28AF5-BDD3-4589-BFFB-349A39E4508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6B522A59-3ED0-4563-82F1-8F8DEDAB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46499"/>
            <a:ext cx="8543924" cy="15289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lIns="182880" tIns="91440" bIns="9144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word;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nr;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nr =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(fd, &amp;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(nr == -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/* error */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47612E-558F-4C8A-B4F3-9C9E01FE086A}"/>
              </a:ext>
            </a:extLst>
          </p:cNvPr>
          <p:cNvSpPr/>
          <p:nvPr/>
        </p:nvSpPr>
        <p:spPr>
          <a:xfrm>
            <a:off x="5532070" y="3013300"/>
            <a:ext cx="4129665" cy="523754"/>
          </a:xfrm>
          <a:prstGeom prst="rect">
            <a:avLst/>
          </a:prstGeom>
          <a:ln>
            <a:solidFill>
              <a:schemeClr val="bg2"/>
            </a:solidFill>
            <a:prstDash val="sysDot"/>
          </a:ln>
        </p:spPr>
        <p:txBody>
          <a:bodyPr wrap="square" anchor="ctr">
            <a:noAutofit/>
          </a:bodyPr>
          <a:lstStyle/>
          <a:p>
            <a:pPr algn="r"/>
            <a:r>
              <a:rPr lang="en-US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ssize_t </a:t>
            </a:r>
            <a:r>
              <a:rPr lang="en-US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size_t </a:t>
            </a:r>
            <a:r>
              <a:rPr lang="en-US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D719E-A9E7-47EF-A66E-411F5A2ED2B8}"/>
              </a:ext>
            </a:extLst>
          </p:cNvPr>
          <p:cNvSpPr/>
          <p:nvPr/>
        </p:nvSpPr>
        <p:spPr>
          <a:xfrm>
            <a:off x="3333015" y="3660664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BBB466-8BC8-4589-AA29-940E3F98ED47}"/>
              </a:ext>
            </a:extLst>
          </p:cNvPr>
          <p:cNvSpPr/>
          <p:nvPr/>
        </p:nvSpPr>
        <p:spPr>
          <a:xfrm>
            <a:off x="3611838" y="3660664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B7E17B-8B1C-46CB-965E-2DF21360A3B9}"/>
              </a:ext>
            </a:extLst>
          </p:cNvPr>
          <p:cNvSpPr/>
          <p:nvPr/>
        </p:nvSpPr>
        <p:spPr>
          <a:xfrm>
            <a:off x="3890661" y="3660664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B5D54-92BE-4584-91B9-C200B344DE2B}"/>
              </a:ext>
            </a:extLst>
          </p:cNvPr>
          <p:cNvSpPr/>
          <p:nvPr/>
        </p:nvSpPr>
        <p:spPr>
          <a:xfrm>
            <a:off x="4169484" y="3660664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0B017-7B5F-49D3-BF9E-C81B6378C506}"/>
              </a:ext>
            </a:extLst>
          </p:cNvPr>
          <p:cNvSpPr/>
          <p:nvPr/>
        </p:nvSpPr>
        <p:spPr>
          <a:xfrm>
            <a:off x="4448307" y="3660664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F92EE-A68A-435B-9C90-D7F1723CDCA0}"/>
              </a:ext>
            </a:extLst>
          </p:cNvPr>
          <p:cNvSpPr/>
          <p:nvPr/>
        </p:nvSpPr>
        <p:spPr>
          <a:xfrm>
            <a:off x="4727130" y="3660664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A2CD2B-8D2E-4D2A-A3ED-68D6EF52C944}"/>
              </a:ext>
            </a:extLst>
          </p:cNvPr>
          <p:cNvSpPr/>
          <p:nvPr/>
        </p:nvSpPr>
        <p:spPr>
          <a:xfrm>
            <a:off x="5005953" y="3660664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AFBC4-0754-4D38-8E78-1CAA1848FD07}"/>
              </a:ext>
            </a:extLst>
          </p:cNvPr>
          <p:cNvSpPr/>
          <p:nvPr/>
        </p:nvSpPr>
        <p:spPr>
          <a:xfrm>
            <a:off x="5284776" y="3660664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FBC16D-9644-4D93-8AE9-84FB8906CB39}"/>
              </a:ext>
            </a:extLst>
          </p:cNvPr>
          <p:cNvSpPr/>
          <p:nvPr/>
        </p:nvSpPr>
        <p:spPr>
          <a:xfrm>
            <a:off x="5563599" y="3660664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19122A-7934-4208-B408-509000499755}"/>
              </a:ext>
            </a:extLst>
          </p:cNvPr>
          <p:cNvSpPr/>
          <p:nvPr/>
        </p:nvSpPr>
        <p:spPr>
          <a:xfrm>
            <a:off x="5842422" y="3660664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B84035-F13A-497B-AE22-25429A8A6214}"/>
              </a:ext>
            </a:extLst>
          </p:cNvPr>
          <p:cNvSpPr/>
          <p:nvPr/>
        </p:nvSpPr>
        <p:spPr>
          <a:xfrm>
            <a:off x="6121245" y="3660664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64661-0634-4EFA-BD74-F4E2A8FE6998}"/>
              </a:ext>
            </a:extLst>
          </p:cNvPr>
          <p:cNvSpPr/>
          <p:nvPr/>
        </p:nvSpPr>
        <p:spPr>
          <a:xfrm>
            <a:off x="6400065" y="3660664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DF9292-4B7F-4426-AE54-62636D62ED10}"/>
              </a:ext>
            </a:extLst>
          </p:cNvPr>
          <p:cNvSpPr/>
          <p:nvPr/>
        </p:nvSpPr>
        <p:spPr>
          <a:xfrm>
            <a:off x="3926922" y="5154096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59FD03-BD96-4E89-9E41-CEE30EC3470F}"/>
              </a:ext>
            </a:extLst>
          </p:cNvPr>
          <p:cNvSpPr/>
          <p:nvPr/>
        </p:nvSpPr>
        <p:spPr>
          <a:xfrm>
            <a:off x="4205745" y="5154096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DE2FB8-8025-4D3F-8F1C-9B1B5B243C2B}"/>
              </a:ext>
            </a:extLst>
          </p:cNvPr>
          <p:cNvSpPr/>
          <p:nvPr/>
        </p:nvSpPr>
        <p:spPr>
          <a:xfrm>
            <a:off x="4484568" y="5154096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AB4BA-A799-425E-ACBB-34D45FD7FA06}"/>
              </a:ext>
            </a:extLst>
          </p:cNvPr>
          <p:cNvSpPr/>
          <p:nvPr/>
        </p:nvSpPr>
        <p:spPr>
          <a:xfrm>
            <a:off x="4763391" y="5154096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A16995-F1E0-4013-96DD-A7E728B0842D}"/>
              </a:ext>
            </a:extLst>
          </p:cNvPr>
          <p:cNvSpPr/>
          <p:nvPr/>
        </p:nvSpPr>
        <p:spPr>
          <a:xfrm>
            <a:off x="5042214" y="5154096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69E92F-462D-43FF-B834-A49FBB6DBFF2}"/>
              </a:ext>
            </a:extLst>
          </p:cNvPr>
          <p:cNvSpPr/>
          <p:nvPr/>
        </p:nvSpPr>
        <p:spPr>
          <a:xfrm>
            <a:off x="5321037" y="5154096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15A5B-EDE9-4134-97BF-5D24EC59A1CF}"/>
              </a:ext>
            </a:extLst>
          </p:cNvPr>
          <p:cNvSpPr/>
          <p:nvPr/>
        </p:nvSpPr>
        <p:spPr>
          <a:xfrm>
            <a:off x="5599860" y="5154096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9D350B-7DDD-4203-971D-7AE35DA73CEF}"/>
              </a:ext>
            </a:extLst>
          </p:cNvPr>
          <p:cNvSpPr/>
          <p:nvPr/>
        </p:nvSpPr>
        <p:spPr>
          <a:xfrm>
            <a:off x="5878683" y="5154096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20167-1C44-4F7D-970E-D84C3DAAE0F0}"/>
              </a:ext>
            </a:extLst>
          </p:cNvPr>
          <p:cNvSpPr txBox="1"/>
          <p:nvPr/>
        </p:nvSpPr>
        <p:spPr>
          <a:xfrm>
            <a:off x="966713" y="365645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       널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7C43F-8A1D-4E6F-9EB0-FCC47EB25830}"/>
              </a:ext>
            </a:extLst>
          </p:cNvPr>
          <p:cNvSpPr txBox="1"/>
          <p:nvPr/>
        </p:nvSpPr>
        <p:spPr>
          <a:xfrm>
            <a:off x="2443974" y="3656457"/>
            <a:ext cx="4777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rIns="91440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fd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5CF11F-3A86-46BC-9F83-C287CF19B049}"/>
              </a:ext>
            </a:extLst>
          </p:cNvPr>
          <p:cNvSpPr txBox="1"/>
          <p:nvPr/>
        </p:nvSpPr>
        <p:spPr>
          <a:xfrm>
            <a:off x="3541682" y="3060175"/>
            <a:ext cx="94288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rIns="91440" rtlCol="0" anchor="ctr">
            <a:spAutoFit/>
          </a:bodyPr>
          <a:lstStyle/>
          <a:p>
            <a:pPr algn="ctr"/>
            <a:r>
              <a:rPr lang="ko-KR" altLang="en-US" sz="1400" dirty="0"/>
              <a:t>파일 위치</a:t>
            </a:r>
            <a:endParaRPr lang="en-US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1877DF-C4F9-4FD3-B1D2-949CBAF75DE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>
            <a:off x="4013125" y="3367952"/>
            <a:ext cx="0" cy="292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C62CCB8E-D82B-43BB-97AE-8967A32091B2}"/>
              </a:ext>
            </a:extLst>
          </p:cNvPr>
          <p:cNvSpPr/>
          <p:nvPr/>
        </p:nvSpPr>
        <p:spPr>
          <a:xfrm rot="16200000">
            <a:off x="4868695" y="3144019"/>
            <a:ext cx="208300" cy="2096578"/>
          </a:xfrm>
          <a:prstGeom prst="leftBrace">
            <a:avLst>
              <a:gd name="adj1" fmla="val 1061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A03745-6AFB-4BCD-AF45-1714B306DF06}"/>
              </a:ext>
            </a:extLst>
          </p:cNvPr>
          <p:cNvSpPr txBox="1"/>
          <p:nvPr/>
        </p:nvSpPr>
        <p:spPr>
          <a:xfrm>
            <a:off x="3715224" y="5741330"/>
            <a:ext cx="66832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rIns="91440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word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FFC577-D0C1-4DA3-96E4-28E7F458AE67}"/>
              </a:ext>
            </a:extLst>
          </p:cNvPr>
          <p:cNvCxnSpPr>
            <a:cxnSpLocks/>
            <a:stCxn id="36" idx="0"/>
            <a:endCxn id="21" idx="2"/>
          </p:cNvCxnSpPr>
          <p:nvPr/>
        </p:nvCxnSpPr>
        <p:spPr>
          <a:xfrm flipV="1">
            <a:off x="4049386" y="5519221"/>
            <a:ext cx="0" cy="222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7ADD6B-FE8A-4ABA-BA6F-2D892A02E7EF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2921713" y="3841123"/>
            <a:ext cx="411302" cy="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F0DBC88-6A3C-488D-B20E-387B1F6317E9}"/>
              </a:ext>
            </a:extLst>
          </p:cNvPr>
          <p:cNvSpPr/>
          <p:nvPr/>
        </p:nvSpPr>
        <p:spPr>
          <a:xfrm>
            <a:off x="4746443" y="423106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3541C2-E0C7-4642-9118-BF2A0A2DC19B}"/>
              </a:ext>
            </a:extLst>
          </p:cNvPr>
          <p:cNvSpPr/>
          <p:nvPr/>
        </p:nvSpPr>
        <p:spPr>
          <a:xfrm>
            <a:off x="4280301" y="453494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ssize_t</a:t>
            </a:r>
            <a:endParaRPr lang="en-US" dirty="0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D1EF547D-E1E1-4E86-A372-4858EEDCCCC7}"/>
              </a:ext>
            </a:extLst>
          </p:cNvPr>
          <p:cNvSpPr/>
          <p:nvPr/>
        </p:nvSpPr>
        <p:spPr>
          <a:xfrm rot="16200000" flipH="1">
            <a:off x="4513532" y="4292251"/>
            <a:ext cx="208305" cy="1349802"/>
          </a:xfrm>
          <a:prstGeom prst="leftBrace">
            <a:avLst>
              <a:gd name="adj1" fmla="val 1061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435455-7F2B-45FD-BA05-F0113D8F8107}"/>
              </a:ext>
            </a:extLst>
          </p:cNvPr>
          <p:cNvCxnSpPr>
            <a:cxnSpLocks/>
            <a:stCxn id="30" idx="2"/>
            <a:endCxn id="16" idx="0"/>
          </p:cNvCxnSpPr>
          <p:nvPr/>
        </p:nvCxnSpPr>
        <p:spPr>
          <a:xfrm>
            <a:off x="4013125" y="3367952"/>
            <a:ext cx="1394115" cy="29271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8FC946-9E84-4E7A-B258-7ACFFA946518}"/>
              </a:ext>
            </a:extLst>
          </p:cNvPr>
          <p:cNvSpPr txBox="1"/>
          <p:nvPr/>
        </p:nvSpPr>
        <p:spPr>
          <a:xfrm>
            <a:off x="966713" y="50760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프로세스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7286B8-6529-4731-BA37-2AD18F3DCA63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V="1">
            <a:off x="4049386" y="5519221"/>
            <a:ext cx="1394115" cy="22210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99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read()</a:t>
            </a:r>
            <a:r>
              <a:rPr lang="ko-KR" altLang="en-US" dirty="0"/>
              <a:t>의 리턴 값</a:t>
            </a:r>
            <a:r>
              <a:rPr lang="en-US" dirty="0"/>
              <a:t> ½ (p. 33)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D5A2-E84B-4C62-9C28-0C388647BF5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1038" y="1891182"/>
            <a:ext cx="8543925" cy="446517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인수 </a:t>
            </a:r>
            <a:r>
              <a:rPr lang="en-US" altLang="ko-KR" sz="2000" b="1" i="1" dirty="0">
                <a:solidFill>
                  <a:srgbClr val="242021"/>
                </a:solidFill>
              </a:rPr>
              <a:t>len</a:t>
            </a:r>
            <a:r>
              <a:rPr lang="en-US" altLang="ko-KR" sz="2000" dirty="0">
                <a:solidFill>
                  <a:srgbClr val="242021"/>
                </a:solidFill>
              </a:rPr>
              <a:t> </a:t>
            </a:r>
            <a:r>
              <a:rPr lang="ko-KR" altLang="en-US" sz="2000" dirty="0">
                <a:solidFill>
                  <a:srgbClr val="242021"/>
                </a:solidFill>
              </a:rPr>
              <a:t>보다 적은 </a:t>
            </a:r>
            <a:r>
              <a:rPr lang="en-US" altLang="ko-KR" sz="2000" dirty="0">
                <a:solidFill>
                  <a:srgbClr val="242021"/>
                </a:solidFill>
              </a:rPr>
              <a:t>0</a:t>
            </a:r>
            <a:r>
              <a:rPr lang="ko-KR" altLang="en-US" sz="2000" dirty="0">
                <a:solidFill>
                  <a:srgbClr val="242021"/>
                </a:solidFill>
              </a:rPr>
              <a:t> 이상의 정수를 반환하는 것은 정상이다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실제 가용한 데이터가 </a:t>
            </a:r>
            <a:r>
              <a:rPr lang="en-US" altLang="ko-KR" sz="2000" b="1" i="1" dirty="0">
                <a:solidFill>
                  <a:srgbClr val="242021"/>
                </a:solidFill>
              </a:rPr>
              <a:t>len</a:t>
            </a:r>
            <a:r>
              <a:rPr lang="en-US" altLang="ko-KR" sz="2000" dirty="0">
                <a:solidFill>
                  <a:srgbClr val="242021"/>
                </a:solidFill>
              </a:rPr>
              <a:t> </a:t>
            </a:r>
            <a:r>
              <a:rPr lang="ko-KR" altLang="en-US" sz="2000" dirty="0">
                <a:solidFill>
                  <a:srgbClr val="242021"/>
                </a:solidFill>
              </a:rPr>
              <a:t>바이트 보다 적은 경우</a:t>
            </a:r>
            <a:endParaRPr lang="en-US" altLang="ko-KR" sz="2000" dirty="0">
              <a:solidFill>
                <a:srgbClr val="242021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실제 읽은 데이터가 </a:t>
            </a:r>
            <a:r>
              <a:rPr lang="en-US" altLang="ko-KR" sz="2000" b="1" i="1" dirty="0">
                <a:solidFill>
                  <a:srgbClr val="242021"/>
                </a:solidFill>
              </a:rPr>
              <a:t>len</a:t>
            </a:r>
            <a:r>
              <a:rPr lang="en-US" altLang="ko-KR" sz="2000" dirty="0">
                <a:solidFill>
                  <a:srgbClr val="242021"/>
                </a:solidFill>
              </a:rPr>
              <a:t> </a:t>
            </a:r>
            <a:r>
              <a:rPr lang="ko-KR" altLang="en-US" sz="2000" dirty="0">
                <a:solidFill>
                  <a:srgbClr val="242021"/>
                </a:solidFill>
              </a:rPr>
              <a:t>바이트 보다 적은 경우</a:t>
            </a:r>
            <a:endParaRPr lang="en-US" altLang="ko-KR" sz="2000" dirty="0">
              <a:solidFill>
                <a:srgbClr val="242021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시그널에 의해 중지된 경우 </a:t>
            </a:r>
            <a:r>
              <a:rPr lang="ko-KR" altLang="en-US" sz="2000" b="1" i="1" dirty="0">
                <a:solidFill>
                  <a:srgbClr val="FF0000"/>
                </a:solidFill>
              </a:rPr>
              <a:t>등등</a:t>
            </a:r>
            <a:endParaRPr lang="en-US" sz="2000" b="1" i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4202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242021"/>
                </a:solidFill>
              </a:rPr>
              <a:t> </a:t>
            </a:r>
            <a:r>
              <a:rPr lang="ko-KR" altLang="en-US" sz="2000" dirty="0">
                <a:solidFill>
                  <a:srgbClr val="242021"/>
                </a:solidFill>
              </a:rPr>
              <a:t>값이 반환되는 경우</a:t>
            </a:r>
            <a:endParaRPr lang="en-US" sz="2000" dirty="0">
              <a:solidFill>
                <a:srgbClr val="24202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rgbClr val="242021"/>
                </a:solidFill>
              </a:rPr>
              <a:t>read() </a:t>
            </a:r>
            <a:r>
              <a:rPr lang="ko-KR" altLang="en-US" sz="2000" dirty="0">
                <a:solidFill>
                  <a:srgbClr val="242021"/>
                </a:solidFill>
              </a:rPr>
              <a:t>함수는 파일끝</a:t>
            </a:r>
            <a:r>
              <a:rPr lang="en-US" altLang="ko-KR" sz="2000" dirty="0">
                <a:solidFill>
                  <a:srgbClr val="242021"/>
                </a:solidFill>
              </a:rPr>
              <a:t>(EOF)</a:t>
            </a:r>
            <a:r>
              <a:rPr lang="ko-KR" altLang="en-US" sz="2000" dirty="0">
                <a:solidFill>
                  <a:srgbClr val="242021"/>
                </a:solidFill>
              </a:rPr>
              <a:t>의 값으로 </a:t>
            </a:r>
            <a:r>
              <a:rPr lang="en-US" sz="2000" dirty="0">
                <a:solidFill>
                  <a:srgbClr val="24202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 dirty="0">
                <a:solidFill>
                  <a:srgbClr val="242021"/>
                </a:solidFill>
              </a:rPr>
              <a:t>을 반환한다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 lvl="2">
              <a:lnSpc>
                <a:spcPct val="110000"/>
              </a:lnSpc>
            </a:pPr>
            <a:r>
              <a:rPr lang="ko-KR" altLang="en-US" sz="2000" dirty="0">
                <a:solidFill>
                  <a:srgbClr val="242021"/>
                </a:solidFill>
              </a:rPr>
              <a:t>읽어들인 바이트가 없음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solidFill>
                  <a:srgbClr val="242021"/>
                </a:solidFill>
              </a:rPr>
              <a:t>EOF </a:t>
            </a:r>
            <a:r>
              <a:rPr lang="ko-KR" altLang="en-US" sz="2000" dirty="0">
                <a:solidFill>
                  <a:srgbClr val="242021"/>
                </a:solidFill>
              </a:rPr>
              <a:t>값은 에러가 아님</a:t>
            </a:r>
            <a:r>
              <a:rPr lang="en-US" altLang="ko-KR" sz="2000" dirty="0">
                <a:solidFill>
                  <a:srgbClr val="242021"/>
                </a:solidFill>
              </a:rPr>
              <a:t>.</a:t>
            </a:r>
            <a:endParaRPr lang="en-US" sz="2000" dirty="0">
              <a:solidFill>
                <a:srgbClr val="24202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000"/>
              <a:t>정지 </a:t>
            </a:r>
            <a:r>
              <a:rPr lang="ko-KR" altLang="en-US" sz="2000" dirty="0"/>
              <a:t>모드 </a:t>
            </a:r>
            <a:r>
              <a:rPr lang="en-US" altLang="ko-KR" sz="2000" dirty="0"/>
              <a:t>(Block Mode)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rgbClr val="FF0000"/>
                </a:solidFill>
              </a:rPr>
              <a:t>len</a:t>
            </a:r>
            <a:r>
              <a:rPr lang="ko-KR" altLang="en-US" sz="2000" dirty="0">
                <a:solidFill>
                  <a:srgbClr val="FF0000"/>
                </a:solidFill>
              </a:rPr>
              <a:t> 바이트 만큼 읽는 것을 시도하였으나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실제 읽어들인 바이트가 없을 때는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함수 호출은 가용한 바이트가 생길 </a:t>
            </a:r>
            <a:r>
              <a:rPr lang="ko-KR" altLang="en-US" sz="2000">
                <a:solidFill>
                  <a:srgbClr val="FF0000"/>
                </a:solidFill>
              </a:rPr>
              <a:t>때까지 정지된다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000" dirty="0"/>
              <a:t>read() </a:t>
            </a:r>
            <a:r>
              <a:rPr lang="ko-KR" altLang="en-US" sz="2000"/>
              <a:t>호출은 가용한 데이터가 발생할 때 </a:t>
            </a:r>
            <a:r>
              <a:rPr lang="ko-KR" altLang="en-US" sz="2000" dirty="0"/>
              <a:t>까지 기다린다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소켓이나 장치 파일에서 데이터를 읽어 들이는 경우</a:t>
            </a:r>
            <a:endParaRPr lang="en-US" sz="200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63930F-8D21-4FAF-A79C-6C8D4980C4FB}"/>
              </a:ext>
            </a:extLst>
          </p:cNvPr>
          <p:cNvSpPr/>
          <p:nvPr/>
        </p:nvSpPr>
        <p:spPr>
          <a:xfrm>
            <a:off x="4482193" y="1223403"/>
            <a:ext cx="4710112" cy="523754"/>
          </a:xfrm>
          <a:prstGeom prst="rect">
            <a:avLst/>
          </a:prstGeom>
          <a:ln>
            <a:solidFill>
              <a:schemeClr val="bg2"/>
            </a:solidFill>
            <a:prstDash val="sysDot"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ssize_t </a:t>
            </a:r>
            <a:r>
              <a:rPr lang="en-US" sz="2000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size_t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10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read()</a:t>
            </a:r>
            <a:r>
              <a:rPr lang="ko-KR" altLang="en-US" dirty="0"/>
              <a:t>의 리턴 값</a:t>
            </a:r>
            <a:r>
              <a:rPr lang="en-US" dirty="0"/>
              <a:t> 2/2 (p. 33, ex)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AAD7-6063-48BB-9598-49479C14FD2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리턴값이 </a:t>
            </a:r>
            <a:r>
              <a:rPr lang="en-US" altLang="ko-KR" sz="2000" b="1" i="1" dirty="0"/>
              <a:t>len</a:t>
            </a:r>
            <a:r>
              <a:rPr lang="en-US" altLang="ko-KR" sz="2000" dirty="0"/>
              <a:t> </a:t>
            </a:r>
            <a:r>
              <a:rPr lang="ko-KR" altLang="en-US" sz="2000" dirty="0"/>
              <a:t>값인 경우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sz="2000" b="1" i="1" dirty="0"/>
              <a:t>len</a:t>
            </a:r>
            <a:r>
              <a:rPr lang="en-US" sz="2000" dirty="0"/>
              <a:t> </a:t>
            </a:r>
            <a:r>
              <a:rPr lang="ko-KR" altLang="en-US" sz="2000" dirty="0"/>
              <a:t>바이트가 </a:t>
            </a:r>
            <a:r>
              <a:rPr lang="en-US" altLang="ko-KR" sz="2000" b="1" i="1" dirty="0"/>
              <a:t>buf</a:t>
            </a:r>
            <a:r>
              <a:rPr lang="ko-KR" altLang="en-US" sz="2000" dirty="0"/>
              <a:t>에 저장된다</a:t>
            </a:r>
            <a:r>
              <a:rPr lang="en-US" altLang="ko-KR" sz="2000" dirty="0"/>
              <a:t>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latin typeface="Inconsolata" panose="00000509000000000000" pitchFamily="49" charset="0"/>
              </a:rPr>
              <a:t>0 </a:t>
            </a:r>
            <a:r>
              <a:rPr lang="ko-KR" altLang="en-US" sz="2000" dirty="0"/>
              <a:t>보다 크고</a:t>
            </a:r>
            <a:r>
              <a:rPr lang="en-US" altLang="ko-KR" sz="2000" dirty="0"/>
              <a:t>, </a:t>
            </a:r>
            <a:r>
              <a:rPr lang="en-US" altLang="ko-KR" sz="2000" b="1" i="1" dirty="0"/>
              <a:t>len</a:t>
            </a:r>
            <a:r>
              <a:rPr lang="en-US" altLang="ko-KR" sz="2000" dirty="0"/>
              <a:t> </a:t>
            </a:r>
            <a:r>
              <a:rPr lang="ko-KR" altLang="en-US" sz="2000" dirty="0"/>
              <a:t>보다 작은 경우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rgbClr val="FF0000"/>
                </a:solidFill>
              </a:rPr>
              <a:t>read() </a:t>
            </a:r>
            <a:r>
              <a:rPr lang="ko-KR" altLang="en-US" sz="2000" dirty="0">
                <a:solidFill>
                  <a:srgbClr val="FF0000"/>
                </a:solidFill>
              </a:rPr>
              <a:t>함수를 재 호출하여 덜 일은 바이트 개수를 읽어 들인다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dirty="0"/>
              <a:t>-1 </a:t>
            </a:r>
            <a:r>
              <a:rPr lang="ko-KR" altLang="en-US" sz="2000" dirty="0"/>
              <a:t>값인 경우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Consolas" panose="020B0609020204030204" pitchFamily="49" charset="0"/>
              </a:rPr>
              <a:t>errno == EINTR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바이트를 읽기전에 시그널을 받음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Consolas" panose="020B0609020204030204" pitchFamily="49" charset="0"/>
              </a:rPr>
              <a:t>errno == EAGAIN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가용한 데이터가 없어서 </a:t>
            </a:r>
            <a:r>
              <a:rPr lang="en-US" altLang="ko-KR" sz="2000" dirty="0"/>
              <a:t>read() </a:t>
            </a:r>
            <a:r>
              <a:rPr lang="ko-KR" altLang="en-US" sz="2000"/>
              <a:t>함수가 정지되었음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2">
              <a:lnSpc>
                <a:spcPct val="110000"/>
              </a:lnSpc>
            </a:pPr>
            <a:r>
              <a:rPr lang="en-US" sz="2000" dirty="0"/>
              <a:t>read() </a:t>
            </a:r>
            <a:r>
              <a:rPr lang="ko-KR" altLang="en-US" sz="2000" dirty="0"/>
              <a:t>함수를 재 호출할 수 있음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기타</a:t>
            </a: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</a:rPr>
              <a:t>errno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보다 심각한 에러가 발생함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2D9C1-6C25-4D2E-9EBC-9DE7E8141E7F}"/>
              </a:ext>
            </a:extLst>
          </p:cNvPr>
          <p:cNvSpPr/>
          <p:nvPr/>
        </p:nvSpPr>
        <p:spPr>
          <a:xfrm>
            <a:off x="4953000" y="1190745"/>
            <a:ext cx="4710112" cy="523754"/>
          </a:xfrm>
          <a:prstGeom prst="rect">
            <a:avLst/>
          </a:prstGeom>
          <a:ln>
            <a:solidFill>
              <a:schemeClr val="bg2"/>
            </a:solidFill>
            <a:prstDash val="sysDot"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ssize_t </a:t>
            </a:r>
            <a:r>
              <a:rPr lang="en-US" sz="2000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size_t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25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ko-KR" altLang="en-US" dirty="0"/>
              <a:t>불완전 읽기</a:t>
            </a:r>
            <a:r>
              <a:rPr lang="en-US" dirty="0"/>
              <a:t> </a:t>
            </a:r>
            <a:r>
              <a:rPr lang="ko-KR" altLang="en-US" dirty="0"/>
              <a:t>처리 </a:t>
            </a:r>
            <a:r>
              <a:rPr lang="en-US" dirty="0"/>
              <a:t>(p. 34, ex)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6333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아래의 코드는 에러를 처리하고 가능하면 </a:t>
            </a:r>
            <a:r>
              <a:rPr lang="en-US" altLang="ko-KR" b="1" i="1" dirty="0"/>
              <a:t>len</a:t>
            </a:r>
            <a:r>
              <a:rPr lang="en-US" altLang="ko-KR" dirty="0"/>
              <a:t> </a:t>
            </a:r>
            <a:r>
              <a:rPr lang="ko-KR" altLang="en-US" dirty="0"/>
              <a:t>바이트 만큼 모두 읽는 것을 시도한다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88C1-48F1-4E1A-ACC6-91AE583D8EF4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909777D1-9218-42D0-8B2D-EA258CA3691D}"/>
              </a:ext>
            </a:extLst>
          </p:cNvPr>
          <p:cNvSpPr txBox="1">
            <a:spLocks/>
          </p:cNvSpPr>
          <p:nvPr/>
        </p:nvSpPr>
        <p:spPr>
          <a:xfrm>
            <a:off x="681038" y="1918607"/>
            <a:ext cx="8543924" cy="44377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void *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buf ; //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 *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buf ;</a:t>
            </a: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len = 100 ;</a:t>
            </a: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ret ;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(len !=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( ret =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(fd, buf, len) ) !=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(ret == 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   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(errno == EINTR)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//signal interrupt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continue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   }</a:t>
            </a: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      perror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"read"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len -= ret;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buf += ret;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5367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비정지 </a:t>
            </a:r>
            <a:r>
              <a:rPr lang="ko-KR" altLang="en-US" dirty="0"/>
              <a:t>모드에서 읽기</a:t>
            </a:r>
            <a:r>
              <a:rPr lang="en-US" dirty="0"/>
              <a:t> (p. 35)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>
            <a:normAutofit fontScale="77500" lnSpcReduction="20000"/>
          </a:bodyPr>
          <a:lstStyle/>
          <a:p>
            <a:pPr marL="344488" indent="-344488">
              <a:lnSpc>
                <a:spcPct val="110000"/>
              </a:lnSpc>
            </a:pPr>
            <a:r>
              <a:rPr lang="ko-KR" altLang="en-US" dirty="0"/>
              <a:t>가끔</a:t>
            </a:r>
            <a:r>
              <a:rPr lang="en-US" altLang="ko-KR" dirty="0"/>
              <a:t>, </a:t>
            </a:r>
            <a:r>
              <a:rPr lang="ko-KR" altLang="en-US" dirty="0"/>
              <a:t>읽어 들일 데이터가 없는 </a:t>
            </a:r>
            <a:r>
              <a:rPr lang="ko-KR" altLang="en-US"/>
              <a:t>경우에 비정지 </a:t>
            </a:r>
            <a:r>
              <a:rPr lang="ko-KR" altLang="en-US" dirty="0"/>
              <a:t>모드로 </a:t>
            </a:r>
            <a:r>
              <a:rPr lang="en-US" altLang="ko-KR" dirty="0"/>
              <a:t>read() </a:t>
            </a:r>
            <a:r>
              <a:rPr lang="ko-KR" altLang="en-US" dirty="0"/>
              <a:t>함수를 호출한다</a:t>
            </a:r>
            <a:r>
              <a:rPr lang="en-US" altLang="ko-KR" dirty="0"/>
              <a:t>.</a:t>
            </a:r>
            <a:endParaRPr lang="en-US" dirty="0"/>
          </a:p>
          <a:p>
            <a:pPr marL="344488" indent="-344488">
              <a:lnSpc>
                <a:spcPct val="110000"/>
              </a:lnSpc>
            </a:pPr>
            <a:r>
              <a:rPr lang="ko-KR" altLang="en-US"/>
              <a:t>비정지 </a:t>
            </a:r>
            <a:r>
              <a:rPr lang="ko-KR" altLang="en-US" dirty="0"/>
              <a:t>모드는 가용 데이터가 없으면 즉시 결과값을 리턴한다</a:t>
            </a:r>
            <a:r>
              <a:rPr lang="en-US" altLang="ko-KR" dirty="0"/>
              <a:t>.</a:t>
            </a:r>
            <a:endParaRPr lang="en-US" dirty="0"/>
          </a:p>
          <a:p>
            <a:pPr marL="344488" indent="-344488">
              <a:lnSpc>
                <a:spcPct val="110000"/>
              </a:lnSpc>
            </a:pPr>
            <a:r>
              <a:rPr lang="ko-KR" altLang="en-US"/>
              <a:t>비정지 모드에서 </a:t>
            </a:r>
            <a:r>
              <a:rPr lang="ko-KR" altLang="en-US" dirty="0"/>
              <a:t>하나의 스레드에서 동시에 여러 개의 파일의 입출력을 실행한다</a:t>
            </a:r>
            <a:r>
              <a:rPr lang="en-US" altLang="ko-KR" dirty="0"/>
              <a:t>.</a:t>
            </a:r>
          </a:p>
          <a:p>
            <a:pPr marL="344488" indent="-344488">
              <a:lnSpc>
                <a:spcPct val="110000"/>
              </a:lnSpc>
            </a:pPr>
            <a:r>
              <a:rPr lang="en-US" dirty="0"/>
              <a:t>open() </a:t>
            </a:r>
            <a:r>
              <a:rPr lang="ko-KR" altLang="en-US" dirty="0"/>
              <a:t>함수에 플래그에는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O_NONBLOCK</a:t>
            </a:r>
            <a:r>
              <a:rPr lang="en-US" dirty="0"/>
              <a:t> </a:t>
            </a:r>
            <a:r>
              <a:rPr lang="ko-KR" altLang="en-US" dirty="0"/>
              <a:t>이 포함되어야 한다</a:t>
            </a:r>
            <a:r>
              <a:rPr lang="en-US" altLang="ko-KR" dirty="0"/>
              <a:t>.</a:t>
            </a:r>
          </a:p>
          <a:p>
            <a:pPr marL="344488" indent="-344488">
              <a:lnSpc>
                <a:spcPct val="110000"/>
              </a:lnSpc>
            </a:pPr>
            <a:r>
              <a:rPr lang="en-US" i="1" dirty="0"/>
              <a:t>errno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EAGAIN</a:t>
            </a:r>
            <a:r>
              <a:rPr lang="ko-KR" altLang="en-US" dirty="0">
                <a:latin typeface="Consolas" panose="020B0609020204030204" pitchFamily="49" charset="0"/>
              </a:rPr>
              <a:t>은</a:t>
            </a:r>
            <a:r>
              <a:rPr lang="ko-KR" altLang="en-US" dirty="0"/>
              <a:t> 실제 에러가 아닐 수 있다</a:t>
            </a:r>
            <a:r>
              <a:rPr lang="en-US" altLang="ko-KR" dirty="0"/>
              <a:t>.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C180AF-1A48-4007-8AC5-FF9053D0DC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char</a:t>
            </a:r>
            <a:r>
              <a:rPr lang="en-US" sz="2600" dirty="0">
                <a:solidFill>
                  <a:srgbClr val="D4D4D4"/>
                </a:solidFill>
              </a:rPr>
              <a:t> </a:t>
            </a:r>
            <a:r>
              <a:rPr lang="en-US" sz="2600" dirty="0">
                <a:solidFill>
                  <a:srgbClr val="9CDCFE"/>
                </a:solidFill>
              </a:rPr>
              <a:t>buf</a:t>
            </a:r>
            <a:r>
              <a:rPr lang="en-US" sz="2600" dirty="0">
                <a:solidFill>
                  <a:srgbClr val="D4D4D4"/>
                </a:solidFill>
              </a:rPr>
              <a:t>[BUFSIZ];</a:t>
            </a:r>
          </a:p>
          <a:p>
            <a:pPr marL="0" indent="0">
              <a:buNone/>
            </a:pPr>
            <a:r>
              <a:rPr lang="en-US" sz="2600" dirty="0"/>
              <a:t>ssize_t</a:t>
            </a:r>
            <a:r>
              <a:rPr lang="en-US" sz="2600" dirty="0">
                <a:solidFill>
                  <a:srgbClr val="D4D4D4"/>
                </a:solidFill>
              </a:rPr>
              <a:t> ret;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D4D4D4"/>
                </a:solidFill>
              </a:rPr>
              <a:t>ret = </a:t>
            </a:r>
            <a:r>
              <a:rPr lang="en-US" sz="2600" dirty="0">
                <a:solidFill>
                  <a:srgbClr val="DCDCAA"/>
                </a:solidFill>
              </a:rPr>
              <a:t>read</a:t>
            </a:r>
            <a:r>
              <a:rPr lang="en-US" sz="2600" dirty="0">
                <a:solidFill>
                  <a:srgbClr val="D4D4D4"/>
                </a:solidFill>
              </a:rPr>
              <a:t>(fd, buf, BUFSIZ);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586C0"/>
                </a:solidFill>
              </a:rPr>
              <a:t>if</a:t>
            </a:r>
            <a:r>
              <a:rPr lang="en-US" sz="2600" dirty="0">
                <a:solidFill>
                  <a:srgbClr val="D4D4D4"/>
                </a:solidFill>
              </a:rPr>
              <a:t> (ret == -</a:t>
            </a:r>
            <a:r>
              <a:rPr lang="en-US" sz="2600" dirty="0">
                <a:solidFill>
                  <a:srgbClr val="B5CEA8"/>
                </a:solidFill>
              </a:rPr>
              <a:t>1</a:t>
            </a:r>
            <a:r>
              <a:rPr lang="en-US" sz="2600" dirty="0">
                <a:solidFill>
                  <a:srgbClr val="D4D4D4"/>
                </a:solidFill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586C0"/>
                </a:solidFill>
              </a:rPr>
              <a:t>   if</a:t>
            </a:r>
            <a:r>
              <a:rPr lang="en-US" sz="2600" dirty="0">
                <a:solidFill>
                  <a:srgbClr val="D4D4D4"/>
                </a:solidFill>
              </a:rPr>
              <a:t> (errno == EAGAIN){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6A9955"/>
                </a:solidFill>
              </a:rPr>
              <a:t>      /* resubmit later */</a:t>
            </a:r>
            <a:endParaRPr lang="en-US" sz="2600" dirty="0">
              <a:solidFill>
                <a:srgbClr val="D4D4D4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D4D4D4"/>
                </a:solidFill>
              </a:rPr>
              <a:t>   }</a:t>
            </a:r>
            <a:r>
              <a:rPr lang="en-US" sz="2600" dirty="0">
                <a:solidFill>
                  <a:srgbClr val="C586C0"/>
                </a:solidFill>
              </a:rPr>
              <a:t>else</a:t>
            </a:r>
            <a:r>
              <a:rPr lang="en-US" sz="2600" dirty="0">
                <a:solidFill>
                  <a:srgbClr val="D4D4D4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6A9955"/>
                </a:solidFill>
              </a:rPr>
              <a:t>      /* error */</a:t>
            </a:r>
            <a:endParaRPr lang="en-US" sz="2600" dirty="0">
              <a:solidFill>
                <a:srgbClr val="D4D4D4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D4D4D4"/>
                </a:solidFill>
              </a:rPr>
              <a:t>   }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D4D4D4"/>
                </a:solidFill>
              </a:rPr>
              <a:t>}</a:t>
            </a:r>
          </a:p>
          <a:p>
            <a:endParaRPr lang="en-US" sz="1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C7E2-1495-45AF-85C7-FA5D808D9759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4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ssize_t </a:t>
            </a:r>
            <a:r>
              <a:rPr lang="ko-KR" altLang="en-US" dirty="0"/>
              <a:t>타입 </a:t>
            </a:r>
            <a:r>
              <a:rPr lang="en-US" dirty="0"/>
              <a:t>(p. 36)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size_t</a:t>
            </a:r>
            <a:r>
              <a:rPr lang="en-US" sz="2400" dirty="0"/>
              <a:t> </a:t>
            </a:r>
            <a:r>
              <a:rPr lang="ko-KR" altLang="en-US" sz="2400" dirty="0"/>
              <a:t>와 </a:t>
            </a:r>
            <a:r>
              <a:rPr lang="en-US" sz="2400" b="1" dirty="0"/>
              <a:t>ssize_t</a:t>
            </a:r>
            <a:r>
              <a:rPr lang="en-US" sz="2400" dirty="0"/>
              <a:t> </a:t>
            </a:r>
            <a:r>
              <a:rPr lang="ko-KR" altLang="en-US" sz="2400" dirty="0"/>
              <a:t>타입은</a:t>
            </a:r>
            <a:r>
              <a:rPr lang="en-US" sz="2400" dirty="0"/>
              <a:t> POSIX </a:t>
            </a:r>
            <a:r>
              <a:rPr lang="ko-KR" altLang="en-US" sz="2400" dirty="0"/>
              <a:t>필수 요구사항이다</a:t>
            </a:r>
            <a:r>
              <a:rPr lang="en-US" sz="2400" dirty="0"/>
              <a:t>.</a:t>
            </a:r>
          </a:p>
          <a:p>
            <a:r>
              <a:rPr lang="en-US" sz="2400" b="1" dirty="0"/>
              <a:t>size_t</a:t>
            </a:r>
            <a:r>
              <a:rPr lang="en-US" sz="2400" dirty="0"/>
              <a:t> </a:t>
            </a:r>
            <a:r>
              <a:rPr lang="ko-KR" altLang="en-US" sz="2400" dirty="0"/>
              <a:t>타입은 바이트 크기를 나타내는 </a:t>
            </a:r>
            <a:r>
              <a:rPr lang="en-US" altLang="ko-KR" sz="2400" dirty="0"/>
              <a:t>unsigned </a:t>
            </a:r>
            <a:r>
              <a:rPr lang="ko-KR" altLang="en-US" sz="2400" dirty="0"/>
              <a:t>타입이다</a:t>
            </a:r>
            <a:r>
              <a:rPr lang="en-US" altLang="ko-KR" sz="2400" dirty="0"/>
              <a:t>.</a:t>
            </a:r>
          </a:p>
          <a:p>
            <a:r>
              <a:rPr lang="en-US" sz="2400" dirty="0"/>
              <a:t>ssize_t </a:t>
            </a:r>
            <a:r>
              <a:rPr lang="ko-KR" altLang="en-US" sz="2400" dirty="0"/>
              <a:t>타입은 </a:t>
            </a:r>
            <a:r>
              <a:rPr lang="en-US" sz="2400" dirty="0"/>
              <a:t>size_t </a:t>
            </a:r>
            <a:r>
              <a:rPr lang="ko-KR" altLang="en-US" sz="2400" dirty="0"/>
              <a:t>타입의 </a:t>
            </a:r>
            <a:r>
              <a:rPr lang="en-US" altLang="ko-KR" sz="2400" dirty="0"/>
              <a:t>signed </a:t>
            </a:r>
            <a:r>
              <a:rPr lang="ko-KR" altLang="en-US" sz="2400" dirty="0"/>
              <a:t>타입이다</a:t>
            </a:r>
            <a:r>
              <a:rPr lang="en-US" altLang="ko-KR" sz="2400" dirty="0"/>
              <a:t>.</a:t>
            </a:r>
            <a:endParaRPr lang="en-US" sz="2400" dirty="0"/>
          </a:p>
          <a:p>
            <a:r>
              <a:rPr lang="en-US" sz="2400" dirty="0"/>
              <a:t>32 </a:t>
            </a:r>
            <a:r>
              <a:rPr lang="ko-KR" altLang="en-US" sz="2400" dirty="0"/>
              <a:t>비트 시스템에서는 보통 </a:t>
            </a:r>
            <a:r>
              <a:rPr lang="en-US" altLang="ko-KR" sz="2400" dirty="0"/>
              <a:t>unsigned int</a:t>
            </a:r>
            <a:r>
              <a:rPr lang="ko-KR" altLang="en-US" sz="2400" dirty="0"/>
              <a:t>와 </a:t>
            </a:r>
            <a:r>
              <a:rPr lang="en-US" altLang="ko-KR" sz="2400" dirty="0"/>
              <a:t>int </a:t>
            </a:r>
            <a:r>
              <a:rPr lang="ko-KR" altLang="en-US" sz="2400" dirty="0"/>
              <a:t>형이 사용된다</a:t>
            </a:r>
            <a:r>
              <a:rPr lang="en-US" altLang="ko-KR" sz="2400" dirty="0"/>
              <a:t>.</a:t>
            </a:r>
            <a:endParaRPr lang="en-US" sz="2400" dirty="0"/>
          </a:p>
          <a:p>
            <a:r>
              <a:rPr lang="ko-KR" altLang="en-US" sz="2400" dirty="0"/>
              <a:t>두 타입은 종종 동시에 사용되어지므로</a:t>
            </a:r>
            <a:r>
              <a:rPr lang="en-US" altLang="ko-KR" sz="2400" dirty="0"/>
              <a:t>, </a:t>
            </a:r>
            <a:r>
              <a:rPr lang="en-US" sz="2400" dirty="0"/>
              <a:t>ssize_t </a:t>
            </a:r>
            <a:r>
              <a:rPr lang="ko-KR" altLang="en-US" sz="2400" dirty="0"/>
              <a:t>타입은 </a:t>
            </a:r>
            <a:r>
              <a:rPr lang="en-US" sz="2400" dirty="0"/>
              <a:t>size_t </a:t>
            </a:r>
            <a:r>
              <a:rPr lang="ko-KR" altLang="en-US" sz="2400" dirty="0"/>
              <a:t>타입의 범위에 제약이 되어진다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28DC-86C9-4344-BBD0-EAFB0FD19475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60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read() </a:t>
            </a:r>
            <a:r>
              <a:rPr lang="ko-KR" altLang="en-US" dirty="0"/>
              <a:t>함수의 크기 한계</a:t>
            </a:r>
            <a:r>
              <a:rPr lang="en-US" dirty="0"/>
              <a:t> (p. 36)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861893"/>
            <a:ext cx="8543925" cy="291932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size_t </a:t>
            </a:r>
            <a:r>
              <a:rPr lang="ko-KR" altLang="en-US" sz="2400" dirty="0"/>
              <a:t>변수의 최대 값은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SIZE_MAX</a:t>
            </a:r>
            <a:r>
              <a:rPr lang="ko-KR" altLang="en-US" sz="2400" dirty="0"/>
              <a:t>로 정의된다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</a:t>
            </a:r>
            <a:r>
              <a:rPr lang="en-US" sz="2400" b="1" i="1" dirty="0"/>
              <a:t>len</a:t>
            </a:r>
            <a:r>
              <a:rPr lang="en-US" sz="2400" dirty="0"/>
              <a:t> </a:t>
            </a:r>
            <a:r>
              <a:rPr lang="ko-KR" altLang="en-US" sz="2400" dirty="0"/>
              <a:t>인수 값이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SSIZE_MAX</a:t>
            </a:r>
            <a:r>
              <a:rPr lang="en-US" sz="2400" dirty="0"/>
              <a:t> </a:t>
            </a:r>
            <a:r>
              <a:rPr lang="ko-KR" altLang="en-US" sz="2400" dirty="0"/>
              <a:t>보다 큰 경우의 함수 호출 결과는 정의되지 않는다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/>
              <a:t>대부분의 리눅스 시스템은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SSIZE_MAX </a:t>
            </a:r>
            <a:r>
              <a:rPr lang="ko-KR" altLang="en-US" sz="2400" dirty="0"/>
              <a:t>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LONG_MAX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2400" dirty="0"/>
              <a:t>32 </a:t>
            </a:r>
            <a:r>
              <a:rPr lang="ko-KR" altLang="en-US" sz="2400" dirty="0"/>
              <a:t>비트 시스템에서는 </a:t>
            </a:r>
            <a:r>
              <a:rPr lang="en-US" sz="2400" dirty="0"/>
              <a:t>2,147,483,647 </a:t>
            </a:r>
            <a:r>
              <a:rPr lang="ko-KR" altLang="en-US" sz="2400" dirty="0"/>
              <a:t>값이다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1042F-A0A8-4E26-9C8E-B5C63C200043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711573" y="4882242"/>
            <a:ext cx="6912882" cy="13730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none" lIns="274320" rIns="182880" anchor="ctr">
            <a:no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 len &gt; SSIZE_MAX ){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	len = SSIZE_MAX;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6F2A0A-9AFE-4064-95FC-174C80B8F828}"/>
              </a:ext>
            </a:extLst>
          </p:cNvPr>
          <p:cNvSpPr/>
          <p:nvPr/>
        </p:nvSpPr>
        <p:spPr>
          <a:xfrm>
            <a:off x="4514850" y="1205408"/>
            <a:ext cx="4710112" cy="523754"/>
          </a:xfrm>
          <a:prstGeom prst="rect">
            <a:avLst/>
          </a:prstGeom>
          <a:ln>
            <a:solidFill>
              <a:schemeClr val="bg2"/>
            </a:solidFill>
            <a:prstDash val="sysDot"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ssize_t </a:t>
            </a:r>
            <a:r>
              <a:rPr lang="en-US" sz="2000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size_t </a:t>
            </a:r>
            <a:r>
              <a:rPr lang="en-US" sz="2000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51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4689-A740-4AF8-B715-1120E9D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파일 데이터 쓰기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EFD6-C7BD-4CCF-BB19-0A4F279DE6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write() </a:t>
            </a:r>
            <a:r>
              <a:rPr lang="ko-KR" altLang="en-US" dirty="0"/>
              <a:t>데이터 쓰기</a:t>
            </a:r>
            <a:endParaRPr lang="en-US" altLang="ko-KR" dirty="0"/>
          </a:p>
          <a:p>
            <a:r>
              <a:rPr lang="ko-KR" altLang="en-US" dirty="0"/>
              <a:t>불완전 쓰기 처리</a:t>
            </a:r>
            <a:endParaRPr lang="en-US" altLang="ko-KR" dirty="0"/>
          </a:p>
          <a:p>
            <a:r>
              <a:rPr lang="ko-KR" altLang="en-US" dirty="0"/>
              <a:t>추가 모드</a:t>
            </a:r>
            <a:endParaRPr lang="en-US" altLang="ko-KR" dirty="0"/>
          </a:p>
          <a:p>
            <a:r>
              <a:rPr lang="en-US" altLang="ko-KR" dirty="0"/>
              <a:t>write() </a:t>
            </a:r>
            <a:r>
              <a:rPr lang="ko-KR" altLang="en-US" dirty="0"/>
              <a:t>와 커널 버퍼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4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2635-10BC-429E-87C0-8CC60231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write() </a:t>
            </a:r>
            <a:r>
              <a:rPr lang="ko-KR" altLang="en-US" dirty="0"/>
              <a:t>데이터 쓰기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38A5F-DBFC-46C5-8C5A-D3A1E67C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594-FB27-4ACB-84F7-604115D8493F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875E0-9FBF-48CB-8767-3680F52E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AB1CD-E977-4F5F-AF3D-FBA84238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36FD7-5F2B-481E-8216-AC47715C3830}"/>
              </a:ext>
            </a:extLst>
          </p:cNvPr>
          <p:cNvSpPr/>
          <p:nvPr/>
        </p:nvSpPr>
        <p:spPr>
          <a:xfrm>
            <a:off x="4118365" y="3216169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53E16-C3AF-4655-9558-9D3F744E0F62}"/>
              </a:ext>
            </a:extLst>
          </p:cNvPr>
          <p:cNvSpPr/>
          <p:nvPr/>
        </p:nvSpPr>
        <p:spPr>
          <a:xfrm>
            <a:off x="4397188" y="3216169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4B8D4-6411-4B09-B71D-005B7F46BE1F}"/>
              </a:ext>
            </a:extLst>
          </p:cNvPr>
          <p:cNvSpPr/>
          <p:nvPr/>
        </p:nvSpPr>
        <p:spPr>
          <a:xfrm>
            <a:off x="4676011" y="3216169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9B7D8-913E-465D-821B-DADC3920343E}"/>
              </a:ext>
            </a:extLst>
          </p:cNvPr>
          <p:cNvSpPr/>
          <p:nvPr/>
        </p:nvSpPr>
        <p:spPr>
          <a:xfrm>
            <a:off x="4954834" y="3216169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A52EA-32A1-4BC3-8610-B989FF6487B6}"/>
              </a:ext>
            </a:extLst>
          </p:cNvPr>
          <p:cNvSpPr/>
          <p:nvPr/>
        </p:nvSpPr>
        <p:spPr>
          <a:xfrm>
            <a:off x="5233657" y="3216169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4BDECC-9B0D-46A9-A56A-1EA95B75C232}"/>
              </a:ext>
            </a:extLst>
          </p:cNvPr>
          <p:cNvSpPr/>
          <p:nvPr/>
        </p:nvSpPr>
        <p:spPr>
          <a:xfrm>
            <a:off x="5512480" y="3216169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4C27C-45B8-4AA1-A0D9-B66B8BE88670}"/>
              </a:ext>
            </a:extLst>
          </p:cNvPr>
          <p:cNvSpPr/>
          <p:nvPr/>
        </p:nvSpPr>
        <p:spPr>
          <a:xfrm>
            <a:off x="5791303" y="3216169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951D4-5667-4DC7-A588-CD88742CB81E}"/>
              </a:ext>
            </a:extLst>
          </p:cNvPr>
          <p:cNvSpPr/>
          <p:nvPr/>
        </p:nvSpPr>
        <p:spPr>
          <a:xfrm>
            <a:off x="6070126" y="3216169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6C351-EE15-46E4-8090-0448AC08FAD2}"/>
              </a:ext>
            </a:extLst>
          </p:cNvPr>
          <p:cNvSpPr/>
          <p:nvPr/>
        </p:nvSpPr>
        <p:spPr>
          <a:xfrm>
            <a:off x="6348949" y="3216169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D2F5E-5A98-47B1-A253-22EBA6016C6A}"/>
              </a:ext>
            </a:extLst>
          </p:cNvPr>
          <p:cNvSpPr/>
          <p:nvPr/>
        </p:nvSpPr>
        <p:spPr>
          <a:xfrm>
            <a:off x="6627772" y="3216169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B2796-51A7-4A14-983C-BB2C982622BD}"/>
              </a:ext>
            </a:extLst>
          </p:cNvPr>
          <p:cNvSpPr/>
          <p:nvPr/>
        </p:nvSpPr>
        <p:spPr>
          <a:xfrm>
            <a:off x="6906595" y="3216169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E58B2A-193F-4583-9291-85B8C0B9CCAF}"/>
              </a:ext>
            </a:extLst>
          </p:cNvPr>
          <p:cNvSpPr/>
          <p:nvPr/>
        </p:nvSpPr>
        <p:spPr>
          <a:xfrm>
            <a:off x="7185415" y="3216169"/>
            <a:ext cx="24492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4F8565-835B-4C3D-84C2-39872A686BA3}"/>
              </a:ext>
            </a:extLst>
          </p:cNvPr>
          <p:cNvSpPr/>
          <p:nvPr/>
        </p:nvSpPr>
        <p:spPr>
          <a:xfrm>
            <a:off x="4676011" y="4932872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C527EC-67FE-4E18-8CE9-364AEEFDF4DA}"/>
              </a:ext>
            </a:extLst>
          </p:cNvPr>
          <p:cNvSpPr/>
          <p:nvPr/>
        </p:nvSpPr>
        <p:spPr>
          <a:xfrm>
            <a:off x="4954834" y="4932872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B490BA-4DA4-43E2-96D4-C779735829D5}"/>
              </a:ext>
            </a:extLst>
          </p:cNvPr>
          <p:cNvSpPr/>
          <p:nvPr/>
        </p:nvSpPr>
        <p:spPr>
          <a:xfrm>
            <a:off x="5233657" y="4932872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3C6AAC-E731-4573-8872-23B7BBA6B689}"/>
              </a:ext>
            </a:extLst>
          </p:cNvPr>
          <p:cNvSpPr/>
          <p:nvPr/>
        </p:nvSpPr>
        <p:spPr>
          <a:xfrm>
            <a:off x="5512480" y="4932872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57F1EA-F3A6-418E-A487-BDA6ACCE9206}"/>
              </a:ext>
            </a:extLst>
          </p:cNvPr>
          <p:cNvSpPr/>
          <p:nvPr/>
        </p:nvSpPr>
        <p:spPr>
          <a:xfrm>
            <a:off x="5791303" y="4932872"/>
            <a:ext cx="244928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1BA53-A10E-4940-9755-2A6FC7CA8B55}"/>
              </a:ext>
            </a:extLst>
          </p:cNvPr>
          <p:cNvSpPr/>
          <p:nvPr/>
        </p:nvSpPr>
        <p:spPr>
          <a:xfrm>
            <a:off x="6070126" y="4932872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2ACCD5-C4F2-4802-B962-0B4CF7F5A14E}"/>
              </a:ext>
            </a:extLst>
          </p:cNvPr>
          <p:cNvSpPr/>
          <p:nvPr/>
        </p:nvSpPr>
        <p:spPr>
          <a:xfrm>
            <a:off x="6348949" y="4932872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5DF918-4615-4B3D-BF3E-4D239CD20889}"/>
              </a:ext>
            </a:extLst>
          </p:cNvPr>
          <p:cNvSpPr/>
          <p:nvPr/>
        </p:nvSpPr>
        <p:spPr>
          <a:xfrm>
            <a:off x="6627772" y="4932872"/>
            <a:ext cx="244928" cy="365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132F12-C071-47BC-B982-759B3EFF9F91}"/>
              </a:ext>
            </a:extLst>
          </p:cNvPr>
          <p:cNvSpPr txBox="1"/>
          <p:nvPr/>
        </p:nvSpPr>
        <p:spPr>
          <a:xfrm>
            <a:off x="2112002" y="3211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커널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ECB58-C8D8-41FC-9B1A-5EF15F909AC4}"/>
              </a:ext>
            </a:extLst>
          </p:cNvPr>
          <p:cNvSpPr txBox="1"/>
          <p:nvPr/>
        </p:nvSpPr>
        <p:spPr>
          <a:xfrm>
            <a:off x="3193515" y="3211962"/>
            <a:ext cx="5135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rIns="91440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fd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768EE6-5F5E-46AD-B5E5-BA195634DDD9}"/>
              </a:ext>
            </a:extLst>
          </p:cNvPr>
          <p:cNvSpPr txBox="1"/>
          <p:nvPr/>
        </p:nvSpPr>
        <p:spPr>
          <a:xfrm>
            <a:off x="4327032" y="2552680"/>
            <a:ext cx="94288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rIns="91440" rtlCol="0" anchor="ctr">
            <a:spAutoFit/>
          </a:bodyPr>
          <a:lstStyle/>
          <a:p>
            <a:pPr algn="ctr"/>
            <a:r>
              <a:rPr lang="ko-KR" altLang="en-US" sz="1400" dirty="0"/>
              <a:t>파일 위치</a:t>
            </a:r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A794F8-32F7-4229-9A35-F05BF67B03A8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4798475" y="2860457"/>
            <a:ext cx="0" cy="355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68C0BE52-23C9-4CF1-8B14-7C31110DB616}"/>
              </a:ext>
            </a:extLst>
          </p:cNvPr>
          <p:cNvSpPr/>
          <p:nvPr/>
        </p:nvSpPr>
        <p:spPr>
          <a:xfrm rot="16200000" flipH="1">
            <a:off x="5251970" y="3155337"/>
            <a:ext cx="208302" cy="1296580"/>
          </a:xfrm>
          <a:prstGeom prst="leftBrace">
            <a:avLst>
              <a:gd name="adj1" fmla="val 1061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0A023-3BDA-4FB4-8C5C-8C74A9EB0696}"/>
              </a:ext>
            </a:extLst>
          </p:cNvPr>
          <p:cNvSpPr txBox="1"/>
          <p:nvPr/>
        </p:nvSpPr>
        <p:spPr>
          <a:xfrm>
            <a:off x="4549047" y="5591170"/>
            <a:ext cx="4988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rIns="91440" rtlCol="0" anchor="ctr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buf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FE1640-F9ED-4121-A1F4-590F7AABBDE1}"/>
              </a:ext>
            </a:extLst>
          </p:cNvPr>
          <p:cNvCxnSpPr>
            <a:cxnSpLocks/>
            <a:stCxn id="32" idx="0"/>
            <a:endCxn id="19" idx="2"/>
          </p:cNvCxnSpPr>
          <p:nvPr/>
        </p:nvCxnSpPr>
        <p:spPr>
          <a:xfrm flipV="1">
            <a:off x="4798475" y="5297997"/>
            <a:ext cx="0" cy="293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6BD097-CCA9-468B-9269-F4612491A5EA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>
            <a:off x="3707063" y="3396628"/>
            <a:ext cx="411302" cy="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8703D82-F6F5-46AC-B057-43A11ACE2E1C}"/>
              </a:ext>
            </a:extLst>
          </p:cNvPr>
          <p:cNvSpPr/>
          <p:nvPr/>
        </p:nvSpPr>
        <p:spPr>
          <a:xfrm>
            <a:off x="5395770" y="418876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109249-D42F-47FD-B6C5-ECB1506E79AE}"/>
              </a:ext>
            </a:extLst>
          </p:cNvPr>
          <p:cNvSpPr/>
          <p:nvPr/>
        </p:nvSpPr>
        <p:spPr>
          <a:xfrm>
            <a:off x="5065651" y="3761255"/>
            <a:ext cx="82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7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ssize_t</a:t>
            </a:r>
            <a:endParaRPr lang="en-US" dirty="0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ADC4CF88-E764-40AE-85BA-DB2EAEC7E5AC}"/>
              </a:ext>
            </a:extLst>
          </p:cNvPr>
          <p:cNvSpPr/>
          <p:nvPr/>
        </p:nvSpPr>
        <p:spPr>
          <a:xfrm rot="16200000" flipH="1">
            <a:off x="5639963" y="3655233"/>
            <a:ext cx="208301" cy="2090312"/>
          </a:xfrm>
          <a:prstGeom prst="leftBrace">
            <a:avLst>
              <a:gd name="adj1" fmla="val 1061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9A6275-414A-43A0-A008-D03D3FC6CECB}"/>
              </a:ext>
            </a:extLst>
          </p:cNvPr>
          <p:cNvCxnSpPr>
            <a:cxnSpLocks/>
            <a:stCxn id="29" idx="2"/>
            <a:endCxn id="14" idx="0"/>
          </p:cNvCxnSpPr>
          <p:nvPr/>
        </p:nvCxnSpPr>
        <p:spPr>
          <a:xfrm>
            <a:off x="4798475" y="2860457"/>
            <a:ext cx="1394115" cy="35571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2837087-116A-4943-86C4-7EB02E9D57E5}"/>
              </a:ext>
            </a:extLst>
          </p:cNvPr>
          <p:cNvSpPr txBox="1"/>
          <p:nvPr/>
        </p:nvSpPr>
        <p:spPr>
          <a:xfrm>
            <a:off x="2121328" y="5014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프로세스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DEAE9B-289D-4630-9D63-B7B77C795483}"/>
              </a:ext>
            </a:extLst>
          </p:cNvPr>
          <p:cNvSpPr/>
          <p:nvPr/>
        </p:nvSpPr>
        <p:spPr>
          <a:xfrm>
            <a:off x="3224893" y="1495265"/>
            <a:ext cx="6098407" cy="5237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  <a:prstDash val="sysDot"/>
          </a:ln>
        </p:spPr>
        <p:txBody>
          <a:bodyPr wrap="square" anchor="ctr">
            <a:noAutofit/>
          </a:bodyPr>
          <a:lstStyle/>
          <a:p>
            <a:pPr algn="r"/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count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C7F782-5C32-45DA-8ED4-1CF507E4CD07}"/>
              </a:ext>
            </a:extLst>
          </p:cNvPr>
          <p:cNvCxnSpPr>
            <a:cxnSpLocks/>
            <a:stCxn id="32" idx="0"/>
            <a:endCxn id="24" idx="2"/>
          </p:cNvCxnSpPr>
          <p:nvPr/>
        </p:nvCxnSpPr>
        <p:spPr>
          <a:xfrm flipV="1">
            <a:off x="4798475" y="5297997"/>
            <a:ext cx="1394115" cy="29317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98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write() </a:t>
            </a:r>
            <a:r>
              <a:rPr lang="ko-KR" altLang="en-US" dirty="0"/>
              <a:t>데이터 쓰기 </a:t>
            </a:r>
            <a:r>
              <a:rPr lang="en-US" dirty="0"/>
              <a:t>½ (p. 36, ex)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write() </a:t>
            </a:r>
            <a:r>
              <a:rPr lang="ko-KR" altLang="en-US" sz="2000" dirty="0"/>
              <a:t>함수는</a:t>
            </a:r>
            <a:r>
              <a:rPr lang="en-US" sz="2000" dirty="0"/>
              <a:t> read() </a:t>
            </a:r>
            <a:r>
              <a:rPr lang="ko-KR" altLang="en-US" sz="2000" dirty="0"/>
              <a:t>함수의 반대이다</a:t>
            </a:r>
            <a:r>
              <a:rPr lang="en-US" sz="2000" dirty="0"/>
              <a:t> .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&lt;unistd.h&gt;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ssize_t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latin typeface="Consolas" panose="020B0609020204030204" pitchFamily="49" charset="0"/>
              </a:rPr>
              <a:t>write</a:t>
            </a:r>
            <a:r>
              <a:rPr lang="en-US" sz="2000" dirty="0"/>
              <a:t>() </a:t>
            </a:r>
            <a:r>
              <a:rPr lang="ko-KR" altLang="en-US" sz="2000" dirty="0"/>
              <a:t>함수 호출은 </a:t>
            </a:r>
            <a:r>
              <a:rPr lang="en-US" altLang="ko-KR" sz="2000" b="1" i="1" dirty="0"/>
              <a:t>buf</a:t>
            </a:r>
            <a:r>
              <a:rPr lang="ko-KR" altLang="en-US" sz="2000" dirty="0"/>
              <a:t>에서 시작하여 최대 </a:t>
            </a:r>
            <a:r>
              <a:rPr lang="en-US" altLang="ko-KR" sz="2000" b="1" i="1" dirty="0"/>
              <a:t>count</a:t>
            </a:r>
            <a:r>
              <a:rPr lang="en-US" altLang="ko-KR" sz="2000" dirty="0"/>
              <a:t> </a:t>
            </a:r>
            <a:r>
              <a:rPr lang="ko-KR" altLang="en-US" sz="2000" dirty="0"/>
              <a:t>개수 만큼의 바이트를 쓰기를 시도한다</a:t>
            </a:r>
            <a:r>
              <a:rPr lang="en-US" altLang="ko-KR" sz="2000" dirty="0"/>
              <a:t>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리턴 값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성공시</a:t>
            </a:r>
            <a:r>
              <a:rPr lang="en-US" sz="2000" dirty="0"/>
              <a:t> : </a:t>
            </a:r>
          </a:p>
          <a:p>
            <a:pPr lvl="2">
              <a:lnSpc>
                <a:spcPct val="110000"/>
              </a:lnSpc>
            </a:pPr>
            <a:r>
              <a:rPr lang="ko-KR" altLang="en-US" sz="2000" dirty="0"/>
              <a:t>쓰여진 바이트 개수를 반환한다</a:t>
            </a:r>
            <a:r>
              <a:rPr lang="en-US" altLang="ko-KR" sz="2000" dirty="0"/>
              <a:t>.</a:t>
            </a:r>
          </a:p>
          <a:p>
            <a:pPr lvl="3">
              <a:lnSpc>
                <a:spcPct val="110000"/>
              </a:lnSpc>
            </a:pPr>
            <a:r>
              <a:rPr lang="ko-KR" altLang="en-US" sz="2000" dirty="0"/>
              <a:t>파일 위치는 쓰여진 바이트 개수 만큼 전진한다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Consolas" panose="020B0609020204030204" pitchFamily="49" charset="0"/>
              </a:rPr>
              <a:t>0</a:t>
            </a:r>
            <a:r>
              <a:rPr lang="en-US" sz="2000" dirty="0"/>
              <a:t> </a:t>
            </a:r>
            <a:r>
              <a:rPr lang="ko-KR" altLang="en-US" sz="2000" dirty="0"/>
              <a:t>값을 반환하면 쓰여진 바이트가 없는 경우이다</a:t>
            </a:r>
            <a:r>
              <a:rPr lang="en-US" altLang="ko-KR" sz="2000" dirty="0"/>
              <a:t>.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실패시</a:t>
            </a:r>
            <a:endParaRPr lang="en-US" sz="2000" dirty="0"/>
          </a:p>
          <a:p>
            <a:pPr lvl="2">
              <a:lnSpc>
                <a:spcPct val="110000"/>
              </a:lnSpc>
            </a:pPr>
            <a:r>
              <a:rPr lang="en-US" sz="2000" dirty="0"/>
              <a:t>−1 </a:t>
            </a:r>
            <a:r>
              <a:rPr lang="ko-KR" altLang="en-US" sz="2000" dirty="0"/>
              <a:t>값이 반환되고 에러에 해당하는 </a:t>
            </a:r>
            <a:r>
              <a:rPr lang="en-US" altLang="ko-KR" sz="2000" i="1" dirty="0"/>
              <a:t>errno</a:t>
            </a:r>
            <a:r>
              <a:rPr lang="en-US" altLang="ko-KR" sz="2000" dirty="0"/>
              <a:t> </a:t>
            </a:r>
            <a:r>
              <a:rPr lang="ko-KR" altLang="en-US" sz="2000" dirty="0"/>
              <a:t>값이 설정된다</a:t>
            </a:r>
            <a:r>
              <a:rPr lang="en-US" altLang="ko-KR" sz="2000" dirty="0"/>
              <a:t>.</a:t>
            </a:r>
            <a:endParaRPr lang="en-US" sz="2000" dirty="0"/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2E89-147F-4BF8-8E3D-D1773D2F3DF2}" type="datetime1">
              <a:rPr lang="ko-KR" altLang="en-US" smtClean="0"/>
              <a:t>2019-06-29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시스템 프로그래밍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2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10237</TotalTime>
  <Words>15138</Words>
  <Application>Microsoft Office PowerPoint</Application>
  <PresentationFormat>A4 용지(210x297mm)</PresentationFormat>
  <Paragraphs>4087</Paragraphs>
  <Slides>290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290</vt:i4>
      </vt:variant>
    </vt:vector>
  </HeadingPairs>
  <TitlesOfParts>
    <vt:vector size="314" baseType="lpstr">
      <vt:lpstr>Another Typewriter</vt:lpstr>
      <vt:lpstr>Arial Unicode MS</vt:lpstr>
      <vt:lpstr>IBM Plex Serif</vt:lpstr>
      <vt:lpstr>Inconsolata</vt:lpstr>
      <vt:lpstr>inconsolatamedium</vt:lpstr>
      <vt:lpstr>inherit</vt:lpstr>
      <vt:lpstr>KeyCapsFLF</vt:lpstr>
      <vt:lpstr>Menlo</vt:lpstr>
      <vt:lpstr>돋움체</vt:lpstr>
      <vt:lpstr>맑은 고딕</vt:lpstr>
      <vt:lpstr>바탕</vt:lpstr>
      <vt:lpstr>바탕체</vt:lpstr>
      <vt:lpstr>-윤고딕120</vt:lpstr>
      <vt:lpstr>-윤고딕140</vt:lpstr>
      <vt:lpstr>Andale Mono</vt:lpstr>
      <vt:lpstr>Arial</vt:lpstr>
      <vt:lpstr>Calibri</vt:lpstr>
      <vt:lpstr>Consolas</vt:lpstr>
      <vt:lpstr>Courier New</vt:lpstr>
      <vt:lpstr>Sitka Text</vt:lpstr>
      <vt:lpstr>Times New Roman</vt:lpstr>
      <vt:lpstr>Traveling _Typewriter</vt:lpstr>
      <vt:lpstr>Wingdings</vt:lpstr>
      <vt:lpstr>Office 테마</vt:lpstr>
      <vt:lpstr>리눅스 시스템 프로그래밍</vt:lpstr>
      <vt:lpstr>강의 개요</vt:lpstr>
      <vt:lpstr>리눅스 시스템 프로그래밍</vt:lpstr>
      <vt:lpstr>교과목 개요</vt:lpstr>
      <vt:lpstr>강의 목차</vt:lpstr>
      <vt:lpstr>리눅스 운영체제 설치</vt:lpstr>
      <vt:lpstr>VMWare Workstation Player 설치</vt:lpstr>
      <vt:lpstr>가상 머신 설정</vt:lpstr>
      <vt:lpstr>리눅스 가상 머신 생성 및 실행</vt:lpstr>
      <vt:lpstr>우분투 수동 업데이트 설정</vt:lpstr>
      <vt:lpstr>리눅스 터미널 실행하기</vt:lpstr>
      <vt:lpstr>실습 프로그램 설치</vt:lpstr>
      <vt:lpstr>편집기 설치</vt:lpstr>
      <vt:lpstr>편집기 실습 환경 설정 1/2</vt:lpstr>
      <vt:lpstr>편집기 실습 환경 설정 2/2</vt:lpstr>
      <vt:lpstr>Qt 설치 방법</vt:lpstr>
      <vt:lpstr>Qt 삭제 방법</vt:lpstr>
      <vt:lpstr>Qt 설치 방법 2</vt:lpstr>
      <vt:lpstr>디스크 용량 부족시 불필요 프로그램 제거</vt:lpstr>
      <vt:lpstr>GIT 순차도</vt:lpstr>
      <vt:lpstr>Git 사용법</vt:lpstr>
      <vt:lpstr>가상 머신 화면 사이즈 자동 설정</vt:lpstr>
      <vt:lpstr>리눅스 개요</vt:lpstr>
      <vt:lpstr>리눅스 개요 및 역사</vt:lpstr>
      <vt:lpstr>유닉스 역사</vt:lpstr>
      <vt:lpstr>POSIX</vt:lpstr>
      <vt:lpstr>리눅스 실행 수준</vt:lpstr>
      <vt:lpstr>리눅스 부팅/종료</vt:lpstr>
      <vt:lpstr>유닉스 철학</vt:lpstr>
      <vt:lpstr>리눅스 시스템 구조도</vt:lpstr>
      <vt:lpstr>커널, 쉘, 명령어</vt:lpstr>
      <vt:lpstr>표준 입력/출력/에러</vt:lpstr>
      <vt:lpstr>파이프(Pipe)</vt:lpstr>
      <vt:lpstr>리눅스 디렉토리 구조</vt:lpstr>
      <vt:lpstr>리눅스 C 프로그래밍</vt:lpstr>
      <vt:lpstr>C 프로그래밍 언어</vt:lpstr>
      <vt:lpstr>C 프로그램 예제</vt:lpstr>
      <vt:lpstr>C main 함수</vt:lpstr>
      <vt:lpstr>명령어 인수 출력 예제</vt:lpstr>
      <vt:lpstr>C/C++ 타입 지정자</vt:lpstr>
      <vt:lpstr>C/C++ 타입</vt:lpstr>
      <vt:lpstr>포맷 입출력</vt:lpstr>
      <vt:lpstr>printf 함수</vt:lpstr>
      <vt:lpstr>형식 지정자</vt:lpstr>
      <vt:lpstr>printf 예제 (example/a02_prinf_01.c)</vt:lpstr>
      <vt:lpstr>printf 함수</vt:lpstr>
      <vt:lpstr>과제</vt:lpstr>
      <vt:lpstr>scanf 함수</vt:lpstr>
      <vt:lpstr>scanf 함수</vt:lpstr>
      <vt:lpstr>scanf예제 (example/a02_scanf_01.c)</vt:lpstr>
      <vt:lpstr>vi 편집기</vt:lpstr>
      <vt:lpstr>vi 편집기 사용법</vt:lpstr>
      <vt:lpstr>vi 모드</vt:lpstr>
      <vt:lpstr>PowerPoint 프레젠테이션</vt:lpstr>
      <vt:lpstr>1장 에러 처리</vt:lpstr>
      <vt:lpstr>에러 처리의 중요성</vt:lpstr>
      <vt:lpstr>errno (p. 21)</vt:lpstr>
      <vt:lpstr>errno 초기화 (p. 23)</vt:lpstr>
      <vt:lpstr>(1) perror() (p. 22)</vt:lpstr>
      <vt:lpstr>(2) strerr() (p. 23)</vt:lpstr>
      <vt:lpstr>(3) strerror_r (p. 23)</vt:lpstr>
      <vt:lpstr>(4) fflush (p. 82)</vt:lpstr>
      <vt:lpstr>perror() / strerror() 예제</vt:lpstr>
      <vt:lpstr>함수 호출 시마다 errno 를 저장 (p. 23)</vt:lpstr>
      <vt:lpstr>2장 파일 I/O</vt:lpstr>
      <vt:lpstr>파일 I/O 단원 개요 (p. 25)</vt:lpstr>
      <vt:lpstr>2.1 파일 디스크립터</vt:lpstr>
      <vt:lpstr>파일 디스크립터 개요 (p. 25)</vt:lpstr>
      <vt:lpstr>파일 디스크립터 값의 정의 (p. 25)</vt:lpstr>
      <vt:lpstr>파일 디스크립터와 파일 (p. 26)</vt:lpstr>
      <vt:lpstr>2.2 파일 I/O 개요</vt:lpstr>
      <vt:lpstr>파일 I/O 함수 호출 절차</vt:lpstr>
      <vt:lpstr>open()      (p. 26)</vt:lpstr>
      <vt:lpstr>creat()      (p. 31)</vt:lpstr>
      <vt:lpstr>read()      (p. 32)</vt:lpstr>
      <vt:lpstr>write()       (p. 36)</vt:lpstr>
      <vt:lpstr>lseek()      (p. 46)</vt:lpstr>
      <vt:lpstr>close()      (p. 45)</vt:lpstr>
      <vt:lpstr>2.3 파일 열기</vt:lpstr>
      <vt:lpstr>파일 열기 (p. 26)</vt:lpstr>
      <vt:lpstr>파일 open() flag (p.28)</vt:lpstr>
      <vt:lpstr>파일 열기 (p. 26)</vt:lpstr>
      <vt:lpstr>새 파일의 소유자/그룹 (p. 29)</vt:lpstr>
      <vt:lpstr>새 파일의 기본 권한</vt:lpstr>
      <vt:lpstr>새 파일의 권한 (p. 29)</vt:lpstr>
      <vt:lpstr>파일 open() 예제 (p. 31)</vt:lpstr>
      <vt:lpstr>creat() 함수 (p. 31)</vt:lpstr>
      <vt:lpstr>2.4 파일 데이터 읽기</vt:lpstr>
      <vt:lpstr>read()를 데이터 읽기 (p. 32)</vt:lpstr>
      <vt:lpstr>read() 예제 (p. 32)</vt:lpstr>
      <vt:lpstr>read()의 리턴 값 ½ (p. 33)</vt:lpstr>
      <vt:lpstr>read()의 리턴 값 2/2 (p. 33, ex)</vt:lpstr>
      <vt:lpstr>불완전 읽기 처리 (p. 34, ex)</vt:lpstr>
      <vt:lpstr>비정지 모드에서 읽기 (p. 35) </vt:lpstr>
      <vt:lpstr>ssize_t 타입 (p. 36)</vt:lpstr>
      <vt:lpstr>read() 함수의 크기 한계 (p. 36)</vt:lpstr>
      <vt:lpstr>2.5 파일 데이터 쓰기</vt:lpstr>
      <vt:lpstr>write() 데이터 쓰기</vt:lpstr>
      <vt:lpstr>write() 데이터 쓰기 ½ (p. 36, ex)</vt:lpstr>
      <vt:lpstr>write() 데이터 쓰기 2/2 (p. 37)</vt:lpstr>
      <vt:lpstr>불완전 쓰기 처리 (p. 37)</vt:lpstr>
      <vt:lpstr>추가 모드 (p. 38)</vt:lpstr>
      <vt:lpstr>write()와 커널 버퍼  (p. 39)</vt:lpstr>
      <vt:lpstr>2.6 파일 I/O 동기화</vt:lpstr>
      <vt:lpstr>파일 I/O 동기화 (p. 40)</vt:lpstr>
      <vt:lpstr>sync() 함수 (p. 43)</vt:lpstr>
      <vt:lpstr>O_SYNC 플래그 (p. 43)</vt:lpstr>
      <vt:lpstr>직접 I/O</vt:lpstr>
      <vt:lpstr>2.7 파일 위치 변경</vt:lpstr>
      <vt:lpstr>4. lseek() 함수 탐색 (p. 46)</vt:lpstr>
      <vt:lpstr>lseek() 함수 탐색  예 (p. 47)</vt:lpstr>
      <vt:lpstr>과제: 파일 복사 프로그램 작성</vt:lpstr>
      <vt:lpstr>중간 고사: 파일 입출력 절차</vt:lpstr>
      <vt:lpstr>3장 Buffered I/O</vt:lpstr>
      <vt:lpstr>Buffered I/O</vt:lpstr>
      <vt:lpstr>블록 (p. 67)</vt:lpstr>
      <vt:lpstr>사용자 버퍼 I/O (p. 67)</vt:lpstr>
      <vt:lpstr>C 표준 I/O (p. 70)</vt:lpstr>
      <vt:lpstr>파일 포인터 (p. 70)</vt:lpstr>
      <vt:lpstr>파일 열기 (p. 71)</vt:lpstr>
      <vt:lpstr>파일 열기 예제 (p. 72)</vt:lpstr>
      <vt:lpstr>스트림 닫기 (p. 73)</vt:lpstr>
      <vt:lpstr>모든 스트림 닫기 (p. 73)</vt:lpstr>
      <vt:lpstr>스트림에서 읽기 (p. 74)</vt:lpstr>
      <vt:lpstr>캐릭터 다시 넣기 (p. 74)</vt:lpstr>
      <vt:lpstr>C 문자열 리터럴</vt:lpstr>
      <vt:lpstr>한 줄 읽기 (p. 75)</vt:lpstr>
      <vt:lpstr>문자열 읽기 ½ (p. 75)</vt:lpstr>
      <vt:lpstr>문자열 읽기 2/2 (p. 76)</vt:lpstr>
      <vt:lpstr>한 글자 쓰기 (p. 78)</vt:lpstr>
      <vt:lpstr>문자열 쓰기 (p. 78)</vt:lpstr>
      <vt:lpstr>이진 데이터 읽기 (p. 75)</vt:lpstr>
      <vt:lpstr>이진 데이터 쓰기 (p. 79)</vt:lpstr>
      <vt:lpstr>Buffered I/O 예제 설명 1/3 (p. 79)</vt:lpstr>
      <vt:lpstr>Buffered I/O 예제 2/3 (p. 79)</vt:lpstr>
      <vt:lpstr>Buffered I/O 예제 3/3 (p. 80)</vt:lpstr>
      <vt:lpstr>스트림 위치 변경 ½ (p. 80)</vt:lpstr>
      <vt:lpstr>스트림 위치 병경 2/2 ( p. 82)</vt:lpstr>
      <vt:lpstr>스트림 비우기 ½ (p. 82)</vt:lpstr>
      <vt:lpstr>스트림 비우기 2/2 (p.83)</vt:lpstr>
      <vt:lpstr>과제: 파일 복사 프로그램 작성</vt:lpstr>
      <vt:lpstr>Qt Programming</vt:lpstr>
      <vt:lpstr>Qt Creator</vt:lpstr>
      <vt:lpstr>Qt Documentation</vt:lpstr>
      <vt:lpstr>Qt 프로그램 예제 실행</vt:lpstr>
      <vt:lpstr>UI 구성요소 용어 비교</vt:lpstr>
      <vt:lpstr>Qt 프로젝트 생성</vt:lpstr>
      <vt:lpstr>프로젝트 폴더 설정</vt:lpstr>
      <vt:lpstr>Kit Selection</vt:lpstr>
      <vt:lpstr>UI 디자인</vt:lpstr>
      <vt:lpstr>UI 디자인</vt:lpstr>
      <vt:lpstr>Widget 이름 변경</vt:lpstr>
      <vt:lpstr>Widget Slot 선언</vt:lpstr>
      <vt:lpstr>Widget Slot 정의 및 연결</vt:lpstr>
      <vt:lpstr>어플리케이션 실행</vt:lpstr>
      <vt:lpstr>프로세스/스레드</vt:lpstr>
      <vt:lpstr>프로세스와 스레드</vt:lpstr>
      <vt:lpstr>프로그램 / 프로세스 / 스레드  (p. 137)</vt:lpstr>
      <vt:lpstr>프로세스와 스레드 비교</vt:lpstr>
      <vt:lpstr>프로세스 아이디 (p. 138)</vt:lpstr>
      <vt:lpstr>프로세스 아이디와 부모 프로세스 아이디 (p. 140)</vt:lpstr>
      <vt:lpstr>fork() 시스템 호출 (p. 145)</vt:lpstr>
      <vt:lpstr>fork() 예제 (p. 145)</vt:lpstr>
      <vt:lpstr>스레드 생성 (p. 228)</vt:lpstr>
      <vt:lpstr>C 스레드 예제 ½ (p. 229)</vt:lpstr>
      <vt:lpstr>C 스레드 예제 2/2 (p. 234)</vt:lpstr>
      <vt:lpstr>C++ thread 예제 </vt:lpstr>
      <vt:lpstr>과제: fork() 를 이용하여 피보나치 수 구하기</vt:lpstr>
      <vt:lpstr>Logging</vt:lpstr>
      <vt:lpstr>Logging</vt:lpstr>
      <vt:lpstr>zf_log</vt:lpstr>
      <vt:lpstr>zf_log 예제</vt:lpstr>
      <vt:lpstr>표준 출력 콜백 최적화</vt:lpstr>
      <vt:lpstr>Qt 콜백 최적화</vt:lpstr>
      <vt:lpstr>File I/O 실습</vt:lpstr>
      <vt:lpstr>Makefile</vt:lpstr>
      <vt:lpstr>Makefile</vt:lpstr>
      <vt:lpstr>make 명령어</vt:lpstr>
      <vt:lpstr>Makefile 참고 사이트</vt:lpstr>
      <vt:lpstr>1) factorial.h</vt:lpstr>
      <vt:lpstr>2) factorial.cpp</vt:lpstr>
      <vt:lpstr>3) hello.cpp</vt:lpstr>
      <vt:lpstr>4) main.cpp</vt:lpstr>
      <vt:lpstr>5) Makefile</vt:lpstr>
      <vt:lpstr>6) make 실행 결과</vt:lpstr>
      <vt:lpstr>Shape File 조회 프로그램</vt:lpstr>
      <vt:lpstr>QGis</vt:lpstr>
      <vt:lpstr>전국 노드링크 데이터</vt:lpstr>
      <vt:lpstr>Shape File 입출력</vt:lpstr>
      <vt:lpstr>ESRI Shape File</vt:lpstr>
      <vt:lpstr>Main File 구성</vt:lpstr>
      <vt:lpstr>The Main File Header</vt:lpstr>
      <vt:lpstr>ENDIAN</vt:lpstr>
      <vt:lpstr>레코드 헤더</vt:lpstr>
      <vt:lpstr>Polygon</vt:lpstr>
      <vt:lpstr>인덱스 파일 구성</vt:lpstr>
      <vt:lpstr>인덱스 레코드</vt:lpstr>
      <vt:lpstr>과제 : shape file 헤더 정보 출력</vt:lpstr>
      <vt:lpstr>Database</vt:lpstr>
      <vt:lpstr>SQLite Programming</vt:lpstr>
      <vt:lpstr>SQLite 개요</vt:lpstr>
      <vt:lpstr>SQLite 컴파일 방법</vt:lpstr>
      <vt:lpstr>Database를 사용하는 목적</vt:lpstr>
      <vt:lpstr>SQL</vt:lpstr>
      <vt:lpstr>SQL</vt:lpstr>
      <vt:lpstr>SQL 실습</vt:lpstr>
      <vt:lpstr>SQL</vt:lpstr>
      <vt:lpstr>SQL 정리</vt:lpstr>
      <vt:lpstr>SQLite browser 설치 방법</vt:lpstr>
      <vt:lpstr>SQLite browser 빌드 방법</vt:lpstr>
      <vt:lpstr>과제 : 주소록 sqlite DB 생성</vt:lpstr>
      <vt:lpstr>SQLite C API Programming </vt:lpstr>
      <vt:lpstr>SQLite Programming</vt:lpstr>
      <vt:lpstr>SQLite C API</vt:lpstr>
      <vt:lpstr>SQLite C API</vt:lpstr>
      <vt:lpstr>과제 : 주소록 sqlite DB 생성</vt:lpstr>
      <vt:lpstr>통신 프로토콜</vt:lpstr>
      <vt:lpstr>통신 프로토콜</vt:lpstr>
      <vt:lpstr>시스템 통신 시나리오</vt:lpstr>
      <vt:lpstr>통신 프레임 구조</vt:lpstr>
      <vt:lpstr>Op Code 정의</vt:lpstr>
      <vt:lpstr>Op Code 정의 예</vt:lpstr>
      <vt:lpstr>OpCodeSysInfo : 시스템 정보 (0x04)</vt:lpstr>
      <vt:lpstr>OpCodeAck : ACK (0xA0)</vt:lpstr>
      <vt:lpstr>OpCodeNack : NACK (0xA1)</vt:lpstr>
      <vt:lpstr>OpCodeMsg : 단문 메시지 (0x22)</vt:lpstr>
      <vt:lpstr>OpCodeFile : 파일 데이터 (0x24)</vt:lpstr>
      <vt:lpstr>OpCodeExit : 종료 메시지 (0x26)</vt:lpstr>
      <vt:lpstr>통신 프로토콜 실습</vt:lpstr>
      <vt:lpstr>Garbage Data Filtering</vt:lpstr>
      <vt:lpstr>Garbage Data Filtering</vt:lpstr>
      <vt:lpstr>Garbage Data Filtering</vt:lpstr>
      <vt:lpstr>Garbage Data Filtering 순서도</vt:lpstr>
      <vt:lpstr>데이터 필터링 통신 프레임 구조</vt:lpstr>
      <vt:lpstr>Date</vt:lpstr>
      <vt:lpstr>통신 프로토콜 실습</vt:lpstr>
      <vt:lpstr>통신절차</vt:lpstr>
      <vt:lpstr>ACK(응답요구 없음) 통신 절차</vt:lpstr>
      <vt:lpstr>ACK(응답 요구) 통신 절차</vt:lpstr>
      <vt:lpstr>SOAP Programming</vt:lpstr>
      <vt:lpstr>SOAP</vt:lpstr>
      <vt:lpstr>XML</vt:lpstr>
      <vt:lpstr>Web Service</vt:lpstr>
      <vt:lpstr>SOAP (Simple Object Access Protocol)</vt:lpstr>
      <vt:lpstr>SOAP History</vt:lpstr>
      <vt:lpstr>WSDL</vt:lpstr>
      <vt:lpstr>WSDL Documents Structure</vt:lpstr>
      <vt:lpstr>soap client programming</vt:lpstr>
      <vt:lpstr>soap server programming</vt:lpstr>
      <vt:lpstr>부록</vt:lpstr>
      <vt:lpstr>리눅스 쉘 명령어</vt:lpstr>
      <vt:lpstr>bash 설정</vt:lpstr>
      <vt:lpstr>사용자 및 그룹 관리</vt:lpstr>
      <vt:lpstr>리눅스 쉘 명령어</vt:lpstr>
      <vt:lpstr>man [명령어]</vt:lpstr>
      <vt:lpstr>clear</vt:lpstr>
      <vt:lpstr>운영체제 정보/로그인 정보</vt:lpstr>
      <vt:lpstr>sudo {명령어}</vt:lpstr>
      <vt:lpstr>sudo 실행 시 패스워드 입력 해제</vt:lpstr>
      <vt:lpstr>which [명령어]</vt:lpstr>
      <vt:lpstr>ls {파일}</vt:lpstr>
      <vt:lpstr>cd</vt:lpstr>
      <vt:lpstr>pwd</vt:lpstr>
      <vt:lpstr>mkdir [파일]</vt:lpstr>
      <vt:lpstr>touch [파일]</vt:lpstr>
      <vt:lpstr>rm [파일]</vt:lpstr>
      <vt:lpstr>mv [파일] [파일2]</vt:lpstr>
      <vt:lpstr>cp [파일] [파일2]</vt:lpstr>
      <vt:lpstr>cat [파일]</vt:lpstr>
      <vt:lpstr>more [파일]</vt:lpstr>
      <vt:lpstr>tail [파일]</vt:lpstr>
      <vt:lpstr>|</vt:lpstr>
      <vt:lpstr>grep [단어] [파일]</vt:lpstr>
      <vt:lpstr>ps</vt:lpstr>
      <vt:lpstr>kill [프로세스 아이디]</vt:lpstr>
      <vt:lpstr>유닉스 파일 권한 표현</vt:lpstr>
      <vt:lpstr>chmod [options] mode file</vt:lpstr>
      <vt:lpstr>umask</vt:lpstr>
      <vt:lpstr>find</vt:lpstr>
      <vt:lpstr>가상 머신 네트웍 설정</vt:lpstr>
      <vt:lpstr>Windows 네트웍 환경 확인</vt:lpstr>
      <vt:lpstr>리눅스 네트웍 환경 확인</vt:lpstr>
      <vt:lpstr>VMWare Network Adapter</vt:lpstr>
      <vt:lpstr>VM Virtual Network 설정</vt:lpstr>
      <vt:lpstr>VM Network Adapter 설정</vt:lpstr>
      <vt:lpstr>우분투 hostname 변경 방법</vt:lpstr>
      <vt:lpstr>ASCII 테이블</vt:lpstr>
      <vt:lpstr>논리적 / 물리적</vt:lpstr>
      <vt:lpstr>PowerPoint 프레젠테이션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1683</cp:revision>
  <dcterms:created xsi:type="dcterms:W3CDTF">2018-03-04T04:23:51Z</dcterms:created>
  <dcterms:modified xsi:type="dcterms:W3CDTF">2019-06-29T02:42:29Z</dcterms:modified>
</cp:coreProperties>
</file>